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7" r:id="rId4"/>
    <p:sldMasterId id="2147483734" r:id="rId5"/>
    <p:sldMasterId id="2147483743" r:id="rId6"/>
    <p:sldMasterId id="2147484113" r:id="rId7"/>
    <p:sldMasterId id="2147484196" r:id="rId8"/>
  </p:sldMasterIdLst>
  <p:notesMasterIdLst>
    <p:notesMasterId r:id="rId16"/>
  </p:notesMasterIdLst>
  <p:handoutMasterIdLst>
    <p:handoutMasterId r:id="rId17"/>
  </p:handoutMasterIdLst>
  <p:sldIdLst>
    <p:sldId id="488" r:id="rId9"/>
    <p:sldId id="3768" r:id="rId10"/>
    <p:sldId id="305" r:id="rId11"/>
    <p:sldId id="3771" r:id="rId12"/>
    <p:sldId id="3772" r:id="rId13"/>
    <p:sldId id="3773" r:id="rId14"/>
    <p:sldId id="38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orient="horz" pos="290">
          <p15:clr>
            <a:srgbClr val="A4A3A4"/>
          </p15:clr>
        </p15:guide>
        <p15:guide id="4" orient="horz" pos="576">
          <p15:clr>
            <a:srgbClr val="A4A3A4"/>
          </p15:clr>
        </p15:guide>
        <p15:guide id="5" orient="horz" pos="721">
          <p15:clr>
            <a:srgbClr val="A4A3A4"/>
          </p15:clr>
        </p15:guide>
        <p15:guide id="6" orient="horz" pos="864">
          <p15:clr>
            <a:srgbClr val="A4A3A4"/>
          </p15:clr>
        </p15:guide>
        <p15:guide id="7" orient="horz" pos="1582">
          <p15:clr>
            <a:srgbClr val="A4A3A4"/>
          </p15:clr>
        </p15:guide>
        <p15:guide id="8" orient="horz" pos="1153">
          <p15:clr>
            <a:srgbClr val="A4A3A4"/>
          </p15:clr>
        </p15:guide>
        <p15:guide id="9" orient="horz" pos="3825">
          <p15:clr>
            <a:srgbClr val="A4A3A4"/>
          </p15:clr>
        </p15:guide>
        <p15:guide id="10" pos="2880">
          <p15:clr>
            <a:srgbClr val="A4A3A4"/>
          </p15:clr>
        </p15:guide>
        <p15:guide id="11" pos="5472">
          <p15:clr>
            <a:srgbClr val="A4A3A4"/>
          </p15:clr>
        </p15:guide>
        <p15:guide id="12" pos="288">
          <p15:clr>
            <a:srgbClr val="A4A3A4"/>
          </p15:clr>
        </p15:guide>
        <p15:guide id="13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ADAF5"/>
    <a:srgbClr val="FFFF99"/>
    <a:srgbClr val="F0AB00"/>
    <a:srgbClr val="76C7F0"/>
    <a:srgbClr val="5EB6E4"/>
    <a:srgbClr val="4D4F53"/>
    <a:srgbClr val="A585BA"/>
    <a:srgbClr val="6E267B"/>
    <a:srgbClr val="C3B0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5" autoAdjust="0"/>
    <p:restoredTop sz="8310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448" y="44"/>
      </p:cViewPr>
      <p:guideLst>
        <p:guide orient="horz" pos="2158"/>
        <p:guide orient="horz" pos="4176"/>
        <p:guide orient="horz" pos="290"/>
        <p:guide orient="horz" pos="576"/>
        <p:guide orient="horz" pos="721"/>
        <p:guide orient="horz" pos="864"/>
        <p:guide orient="horz" pos="1582"/>
        <p:guide orient="horz" pos="1153"/>
        <p:guide orient="horz" pos="3825"/>
        <p:guide pos="2880"/>
        <p:guide pos="5472"/>
        <p:guide pos="288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98089-3056-4148-A432-9B3E2F3673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92C5157-75B5-477A-A561-C253CEC968B1}">
      <dgm:prSet phldrT="[Text]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i="1" dirty="0">
              <a:solidFill>
                <a:schemeClr val="bg1"/>
              </a:solidFill>
            </a:rPr>
            <a:t>Balance Sheet Funding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bg1"/>
              </a:solidFill>
            </a:rPr>
            <a:t>Post Loss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bg1"/>
              </a:solidFill>
            </a:rPr>
            <a:t>Financing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0" dirty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bg1"/>
              </a:solidFill>
            </a:rPr>
            <a:t>Retention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tx1"/>
            </a:solidFill>
          </a:endParaRPr>
        </a:p>
      </dgm:t>
    </dgm:pt>
    <dgm:pt modelId="{AAABC6C0-8677-4F70-8334-5F2D068126BC}" type="parTrans" cxnId="{0C8C309C-D40A-4582-B488-85393D798737}">
      <dgm:prSet/>
      <dgm:spPr/>
      <dgm:t>
        <a:bodyPr/>
        <a:lstStyle/>
        <a:p>
          <a:endParaRPr lang="en-US"/>
        </a:p>
      </dgm:t>
    </dgm:pt>
    <dgm:pt modelId="{225E07FC-1887-418D-ACBF-1B78E6A27D9B}" type="sibTrans" cxnId="{0C8C309C-D40A-4582-B488-85393D798737}">
      <dgm:prSet/>
      <dgm:spPr/>
      <dgm:t>
        <a:bodyPr/>
        <a:lstStyle/>
        <a:p>
          <a:endParaRPr lang="en-US"/>
        </a:p>
      </dgm:t>
    </dgm:pt>
    <dgm:pt modelId="{6C37E605-A853-4565-8795-5741730C41E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i="1" dirty="0">
              <a:solidFill>
                <a:schemeClr val="tx1"/>
              </a:solidFill>
            </a:rPr>
            <a:t>Balance Sheet Funding and/or Unregulated Risk Purchasing Group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tx1"/>
              </a:solidFill>
            </a:rPr>
            <a:t>Retention/ Risk Transfer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1" dirty="0">
            <a:solidFill>
              <a:schemeClr val="tx1"/>
            </a:solidFill>
          </a:endParaRPr>
        </a:p>
      </dgm:t>
    </dgm:pt>
    <dgm:pt modelId="{FD01938D-3086-49EC-BCE2-F5CAC4684CC7}" type="parTrans" cxnId="{F775C4A6-9607-4AF8-9A18-1460A69ADC61}">
      <dgm:prSet/>
      <dgm:spPr/>
      <dgm:t>
        <a:bodyPr/>
        <a:lstStyle/>
        <a:p>
          <a:endParaRPr lang="en-US"/>
        </a:p>
      </dgm:t>
    </dgm:pt>
    <dgm:pt modelId="{2E3D5D6D-B1E2-418E-B095-8AA51E2FD825}" type="sibTrans" cxnId="{F775C4A6-9607-4AF8-9A18-1460A69ADC61}">
      <dgm:prSet/>
      <dgm:spPr/>
      <dgm:t>
        <a:bodyPr/>
        <a:lstStyle/>
        <a:p>
          <a:endParaRPr lang="en-US"/>
        </a:p>
      </dgm:t>
    </dgm:pt>
    <dgm:pt modelId="{493D1F36-0C32-4C86-85E5-F7DF154D2390}">
      <dgm:prSet phldrT="[Text]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i="1" dirty="0">
              <a:solidFill>
                <a:schemeClr val="tx1"/>
              </a:solidFill>
            </a:rPr>
            <a:t>Reciprocal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tx1"/>
              </a:solidFill>
            </a:rPr>
            <a:t>Retention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>
              <a:solidFill>
                <a:schemeClr val="tx1"/>
              </a:solidFill>
            </a:rPr>
            <a:t>Risk Transfer</a:t>
          </a:r>
        </a:p>
      </dgm:t>
    </dgm:pt>
    <dgm:pt modelId="{4DFE3B9A-A22D-43CA-98DA-34D6D12788F3}" type="parTrans" cxnId="{974E529E-BE09-428C-826B-FCE72432D776}">
      <dgm:prSet/>
      <dgm:spPr/>
      <dgm:t>
        <a:bodyPr/>
        <a:lstStyle/>
        <a:p>
          <a:endParaRPr lang="en-US"/>
        </a:p>
      </dgm:t>
    </dgm:pt>
    <dgm:pt modelId="{98784289-088D-4FD2-82C0-3101D7822FAE}" type="sibTrans" cxnId="{974E529E-BE09-428C-826B-FCE72432D776}">
      <dgm:prSet/>
      <dgm:spPr/>
      <dgm:t>
        <a:bodyPr/>
        <a:lstStyle/>
        <a:p>
          <a:endParaRPr lang="en-US"/>
        </a:p>
      </dgm:t>
    </dgm:pt>
    <dgm:pt modelId="{87A31E7F-A536-4001-B7B7-79ACB2240F53}">
      <dgm:prSet phldrT="[Text]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i="1" dirty="0"/>
            <a:t>Captive Structures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b="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/>
            <a:t>Retention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/>
            <a:t>Risk Transfer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0" dirty="0"/>
            <a:t>Reinsurance</a:t>
          </a:r>
        </a:p>
      </dgm:t>
    </dgm:pt>
    <dgm:pt modelId="{A899935A-E9E0-44AD-9264-F6E330B91F50}" type="parTrans" cxnId="{0653E1BB-2DDB-406C-9C43-4479398EC28E}">
      <dgm:prSet/>
      <dgm:spPr/>
      <dgm:t>
        <a:bodyPr/>
        <a:lstStyle/>
        <a:p>
          <a:endParaRPr lang="en-US"/>
        </a:p>
      </dgm:t>
    </dgm:pt>
    <dgm:pt modelId="{F4147A39-CDE8-4157-896F-BD38725D672B}" type="sibTrans" cxnId="{0653E1BB-2DDB-406C-9C43-4479398EC28E}">
      <dgm:prSet/>
      <dgm:spPr/>
      <dgm:t>
        <a:bodyPr/>
        <a:lstStyle/>
        <a:p>
          <a:endParaRPr lang="en-US"/>
        </a:p>
      </dgm:t>
    </dgm:pt>
    <dgm:pt modelId="{EA5CF3C2-C629-4A83-B6E4-0C1027D0BD58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 i="1" dirty="0">
              <a:solidFill>
                <a:schemeClr val="bg1"/>
              </a:solidFill>
            </a:rPr>
            <a:t>Buy Insurance</a:t>
          </a:r>
        </a:p>
        <a:p>
          <a:endParaRPr lang="en-US" b="1" i="1" dirty="0">
            <a:solidFill>
              <a:schemeClr val="bg1"/>
            </a:solidFill>
          </a:endParaRPr>
        </a:p>
        <a:p>
          <a:r>
            <a:rPr lang="en-US" b="0" i="0" dirty="0">
              <a:solidFill>
                <a:schemeClr val="bg1"/>
              </a:solidFill>
            </a:rPr>
            <a:t>Status Quo</a:t>
          </a:r>
        </a:p>
        <a:p>
          <a:r>
            <a:rPr lang="en-US" b="0" i="0" dirty="0">
              <a:solidFill>
                <a:schemeClr val="bg1"/>
              </a:solidFill>
            </a:rPr>
            <a:t>Do Nothing</a:t>
          </a:r>
        </a:p>
      </dgm:t>
    </dgm:pt>
    <dgm:pt modelId="{A9FD59D5-5F19-4D98-8D93-993C1DDC09AB}" type="parTrans" cxnId="{C25AF2DB-F0B0-40E7-B384-6226035BE1C0}">
      <dgm:prSet/>
      <dgm:spPr/>
      <dgm:t>
        <a:bodyPr/>
        <a:lstStyle/>
        <a:p>
          <a:endParaRPr lang="en-CA"/>
        </a:p>
      </dgm:t>
    </dgm:pt>
    <dgm:pt modelId="{29B8798B-39E3-4A1B-A085-80823943A0AA}" type="sibTrans" cxnId="{C25AF2DB-F0B0-40E7-B384-6226035BE1C0}">
      <dgm:prSet/>
      <dgm:spPr/>
      <dgm:t>
        <a:bodyPr/>
        <a:lstStyle/>
        <a:p>
          <a:endParaRPr lang="en-CA"/>
        </a:p>
      </dgm:t>
    </dgm:pt>
    <dgm:pt modelId="{794EEC3A-60EB-4B7F-9BF5-6ED0EE3C7333}" type="pres">
      <dgm:prSet presAssocID="{B8698089-3056-4148-A432-9B3E2F36737F}" presName="CompostProcess" presStyleCnt="0">
        <dgm:presLayoutVars>
          <dgm:dir/>
          <dgm:resizeHandles val="exact"/>
        </dgm:presLayoutVars>
      </dgm:prSet>
      <dgm:spPr/>
    </dgm:pt>
    <dgm:pt modelId="{9E3E4A25-7A1E-4AF2-AB6E-38F84B61F455}" type="pres">
      <dgm:prSet presAssocID="{B8698089-3056-4148-A432-9B3E2F36737F}" presName="arrow" presStyleLbl="bgShp" presStyleIdx="0" presStyleCnt="1" custScaleX="117647" custScaleY="100000" custLinFactNeighborX="-1584" custLinFactNeighborY="2013"/>
      <dgm:spPr>
        <a:solidFill>
          <a:schemeClr val="bg1">
            <a:lumMod val="75000"/>
          </a:schemeClr>
        </a:solidFill>
      </dgm:spPr>
    </dgm:pt>
    <dgm:pt modelId="{BBD04936-2790-4420-BD64-1AACA1B7234E}" type="pres">
      <dgm:prSet presAssocID="{B8698089-3056-4148-A432-9B3E2F36737F}" presName="linearProcess" presStyleCnt="0"/>
      <dgm:spPr/>
    </dgm:pt>
    <dgm:pt modelId="{23E146D2-8C4E-4DBC-A67E-AA9A82DF1B5F}" type="pres">
      <dgm:prSet presAssocID="{892C5157-75B5-477A-A561-C253CEC968B1}" presName="textNode" presStyleLbl="node1" presStyleIdx="0" presStyleCnt="5" custScaleX="46645" custScaleY="88451" custLinFactX="44588" custLinFactNeighborX="100000" custLinFactNeighborY="-1096">
        <dgm:presLayoutVars>
          <dgm:bulletEnabled val="1"/>
        </dgm:presLayoutVars>
      </dgm:prSet>
      <dgm:spPr/>
    </dgm:pt>
    <dgm:pt modelId="{02E197FC-57AF-40B7-8DE7-45C3DECA82BD}" type="pres">
      <dgm:prSet presAssocID="{225E07FC-1887-418D-ACBF-1B78E6A27D9B}" presName="sibTrans" presStyleCnt="0"/>
      <dgm:spPr/>
    </dgm:pt>
    <dgm:pt modelId="{CACA759B-CA51-4290-A6B5-B92AB7A75ACF}" type="pres">
      <dgm:prSet presAssocID="{6C37E605-A853-4565-8795-5741730C41EE}" presName="textNode" presStyleLbl="node1" presStyleIdx="1" presStyleCnt="5" custScaleX="46645" custScaleY="88451" custLinFactX="42680" custLinFactNeighborX="100000" custLinFactNeighborY="-783">
        <dgm:presLayoutVars>
          <dgm:bulletEnabled val="1"/>
        </dgm:presLayoutVars>
      </dgm:prSet>
      <dgm:spPr/>
    </dgm:pt>
    <dgm:pt modelId="{2873F24E-5004-4D6E-B00D-43FBC6955812}" type="pres">
      <dgm:prSet presAssocID="{2E3D5D6D-B1E2-418E-B095-8AA51E2FD825}" presName="sibTrans" presStyleCnt="0"/>
      <dgm:spPr/>
    </dgm:pt>
    <dgm:pt modelId="{81D9C811-D254-459D-A3DA-301D944718E9}" type="pres">
      <dgm:prSet presAssocID="{493D1F36-0C32-4C86-85E5-F7DF154D2390}" presName="textNode" presStyleLbl="node1" presStyleIdx="2" presStyleCnt="5" custScaleX="46645" custScaleY="88451" custLinFactX="42177" custLinFactNeighborX="100000" custLinFactNeighborY="-602">
        <dgm:presLayoutVars>
          <dgm:bulletEnabled val="1"/>
        </dgm:presLayoutVars>
      </dgm:prSet>
      <dgm:spPr/>
    </dgm:pt>
    <dgm:pt modelId="{0FDED2AF-11FC-4FFE-941A-CD3C1BBFFF9A}" type="pres">
      <dgm:prSet presAssocID="{98784289-088D-4FD2-82C0-3101D7822FAE}" presName="sibTrans" presStyleCnt="0"/>
      <dgm:spPr/>
    </dgm:pt>
    <dgm:pt modelId="{016DD706-EF5F-4B91-B513-985E4C224B2E}" type="pres">
      <dgm:prSet presAssocID="{87A31E7F-A536-4001-B7B7-79ACB2240F53}" presName="textNode" presStyleLbl="node1" presStyleIdx="3" presStyleCnt="5" custScaleX="46645" custScaleY="88451" custLinFactX="39888" custLinFactNeighborX="100000" custLinFactNeighborY="-2062">
        <dgm:presLayoutVars>
          <dgm:bulletEnabled val="1"/>
        </dgm:presLayoutVars>
      </dgm:prSet>
      <dgm:spPr/>
    </dgm:pt>
    <dgm:pt modelId="{7B150AC0-78CB-44E1-B312-331CBAA7106F}" type="pres">
      <dgm:prSet presAssocID="{F4147A39-CDE8-4157-896F-BD38725D672B}" presName="sibTrans" presStyleCnt="0"/>
      <dgm:spPr/>
    </dgm:pt>
    <dgm:pt modelId="{4E372C95-D3C9-4A19-BCC7-C6306CA6CCEF}" type="pres">
      <dgm:prSet presAssocID="{EA5CF3C2-C629-4A83-B6E4-0C1027D0BD58}" presName="textNode" presStyleLbl="node1" presStyleIdx="4" presStyleCnt="5" custScaleX="46645" custScaleY="88451" custLinFactX="-198044" custLinFactNeighborX="-200000" custLinFactNeighborY="-936">
        <dgm:presLayoutVars>
          <dgm:bulletEnabled val="1"/>
        </dgm:presLayoutVars>
      </dgm:prSet>
      <dgm:spPr/>
    </dgm:pt>
  </dgm:ptLst>
  <dgm:cxnLst>
    <dgm:cxn modelId="{A0602D40-B594-4AA3-A61B-68A7AC1E8332}" type="presOf" srcId="{493D1F36-0C32-4C86-85E5-F7DF154D2390}" destId="{81D9C811-D254-459D-A3DA-301D944718E9}" srcOrd="0" destOrd="0" presId="urn:microsoft.com/office/officeart/2005/8/layout/hProcess9"/>
    <dgm:cxn modelId="{0C8C309C-D40A-4582-B488-85393D798737}" srcId="{B8698089-3056-4148-A432-9B3E2F36737F}" destId="{892C5157-75B5-477A-A561-C253CEC968B1}" srcOrd="0" destOrd="0" parTransId="{AAABC6C0-8677-4F70-8334-5F2D068126BC}" sibTransId="{225E07FC-1887-418D-ACBF-1B78E6A27D9B}"/>
    <dgm:cxn modelId="{974E529E-BE09-428C-826B-FCE72432D776}" srcId="{B8698089-3056-4148-A432-9B3E2F36737F}" destId="{493D1F36-0C32-4C86-85E5-F7DF154D2390}" srcOrd="2" destOrd="0" parTransId="{4DFE3B9A-A22D-43CA-98DA-34D6D12788F3}" sibTransId="{98784289-088D-4FD2-82C0-3101D7822FAE}"/>
    <dgm:cxn modelId="{F775C4A6-9607-4AF8-9A18-1460A69ADC61}" srcId="{B8698089-3056-4148-A432-9B3E2F36737F}" destId="{6C37E605-A853-4565-8795-5741730C41EE}" srcOrd="1" destOrd="0" parTransId="{FD01938D-3086-49EC-BCE2-F5CAC4684CC7}" sibTransId="{2E3D5D6D-B1E2-418E-B095-8AA51E2FD825}"/>
    <dgm:cxn modelId="{E5265BBA-691C-48A5-9736-3902F34EB6A2}" type="presOf" srcId="{87A31E7F-A536-4001-B7B7-79ACB2240F53}" destId="{016DD706-EF5F-4B91-B513-985E4C224B2E}" srcOrd="0" destOrd="0" presId="urn:microsoft.com/office/officeart/2005/8/layout/hProcess9"/>
    <dgm:cxn modelId="{5EA304BB-7F29-4619-96AA-1F4E5770006D}" type="presOf" srcId="{EA5CF3C2-C629-4A83-B6E4-0C1027D0BD58}" destId="{4E372C95-D3C9-4A19-BCC7-C6306CA6CCEF}" srcOrd="0" destOrd="0" presId="urn:microsoft.com/office/officeart/2005/8/layout/hProcess9"/>
    <dgm:cxn modelId="{0653E1BB-2DDB-406C-9C43-4479398EC28E}" srcId="{B8698089-3056-4148-A432-9B3E2F36737F}" destId="{87A31E7F-A536-4001-B7B7-79ACB2240F53}" srcOrd="3" destOrd="0" parTransId="{A899935A-E9E0-44AD-9264-F6E330B91F50}" sibTransId="{F4147A39-CDE8-4157-896F-BD38725D672B}"/>
    <dgm:cxn modelId="{C260C9C2-68B9-4BA1-A999-25B175D23E48}" type="presOf" srcId="{B8698089-3056-4148-A432-9B3E2F36737F}" destId="{794EEC3A-60EB-4B7F-9BF5-6ED0EE3C7333}" srcOrd="0" destOrd="0" presId="urn:microsoft.com/office/officeart/2005/8/layout/hProcess9"/>
    <dgm:cxn modelId="{C25AF2DB-F0B0-40E7-B384-6226035BE1C0}" srcId="{B8698089-3056-4148-A432-9B3E2F36737F}" destId="{EA5CF3C2-C629-4A83-B6E4-0C1027D0BD58}" srcOrd="4" destOrd="0" parTransId="{A9FD59D5-5F19-4D98-8D93-993C1DDC09AB}" sibTransId="{29B8798B-39E3-4A1B-A085-80823943A0AA}"/>
    <dgm:cxn modelId="{39370EE7-0882-4905-BF98-BF44862EFAF0}" type="presOf" srcId="{6C37E605-A853-4565-8795-5741730C41EE}" destId="{CACA759B-CA51-4290-A6B5-B92AB7A75ACF}" srcOrd="0" destOrd="0" presId="urn:microsoft.com/office/officeart/2005/8/layout/hProcess9"/>
    <dgm:cxn modelId="{3621FDED-6317-4F0A-BA0E-11B04E3979E2}" type="presOf" srcId="{892C5157-75B5-477A-A561-C253CEC968B1}" destId="{23E146D2-8C4E-4DBC-A67E-AA9A82DF1B5F}" srcOrd="0" destOrd="0" presId="urn:microsoft.com/office/officeart/2005/8/layout/hProcess9"/>
    <dgm:cxn modelId="{E1939917-C403-4FA6-B570-D9AAF4BFE7FA}" type="presParOf" srcId="{794EEC3A-60EB-4B7F-9BF5-6ED0EE3C7333}" destId="{9E3E4A25-7A1E-4AF2-AB6E-38F84B61F455}" srcOrd="0" destOrd="0" presId="urn:microsoft.com/office/officeart/2005/8/layout/hProcess9"/>
    <dgm:cxn modelId="{B8B92ACC-A352-4776-9F75-B6B6AC34C1AA}" type="presParOf" srcId="{794EEC3A-60EB-4B7F-9BF5-6ED0EE3C7333}" destId="{BBD04936-2790-4420-BD64-1AACA1B7234E}" srcOrd="1" destOrd="0" presId="urn:microsoft.com/office/officeart/2005/8/layout/hProcess9"/>
    <dgm:cxn modelId="{CCB37517-4C75-4B62-88DC-5AFA28B072BA}" type="presParOf" srcId="{BBD04936-2790-4420-BD64-1AACA1B7234E}" destId="{23E146D2-8C4E-4DBC-A67E-AA9A82DF1B5F}" srcOrd="0" destOrd="0" presId="urn:microsoft.com/office/officeart/2005/8/layout/hProcess9"/>
    <dgm:cxn modelId="{13E7A00D-30F3-4238-9363-56CAEE06A88B}" type="presParOf" srcId="{BBD04936-2790-4420-BD64-1AACA1B7234E}" destId="{02E197FC-57AF-40B7-8DE7-45C3DECA82BD}" srcOrd="1" destOrd="0" presId="urn:microsoft.com/office/officeart/2005/8/layout/hProcess9"/>
    <dgm:cxn modelId="{D8246607-E1D2-4181-986E-69C3FD5EB717}" type="presParOf" srcId="{BBD04936-2790-4420-BD64-1AACA1B7234E}" destId="{CACA759B-CA51-4290-A6B5-B92AB7A75ACF}" srcOrd="2" destOrd="0" presId="urn:microsoft.com/office/officeart/2005/8/layout/hProcess9"/>
    <dgm:cxn modelId="{098B14B7-F293-42AC-89AB-97EA0AA79FF2}" type="presParOf" srcId="{BBD04936-2790-4420-BD64-1AACA1B7234E}" destId="{2873F24E-5004-4D6E-B00D-43FBC6955812}" srcOrd="3" destOrd="0" presId="urn:microsoft.com/office/officeart/2005/8/layout/hProcess9"/>
    <dgm:cxn modelId="{D8E2C2B8-B134-4F12-946D-DF6004639F5E}" type="presParOf" srcId="{BBD04936-2790-4420-BD64-1AACA1B7234E}" destId="{81D9C811-D254-459D-A3DA-301D944718E9}" srcOrd="4" destOrd="0" presId="urn:microsoft.com/office/officeart/2005/8/layout/hProcess9"/>
    <dgm:cxn modelId="{F4E41644-4EC8-4C05-A157-26C1169E001F}" type="presParOf" srcId="{BBD04936-2790-4420-BD64-1AACA1B7234E}" destId="{0FDED2AF-11FC-4FFE-941A-CD3C1BBFFF9A}" srcOrd="5" destOrd="0" presId="urn:microsoft.com/office/officeart/2005/8/layout/hProcess9"/>
    <dgm:cxn modelId="{079EEB36-910A-477C-AFA9-A2F1378DA344}" type="presParOf" srcId="{BBD04936-2790-4420-BD64-1AACA1B7234E}" destId="{016DD706-EF5F-4B91-B513-985E4C224B2E}" srcOrd="6" destOrd="0" presId="urn:microsoft.com/office/officeart/2005/8/layout/hProcess9"/>
    <dgm:cxn modelId="{7A7AC4FB-271C-4DD3-A18F-A20F2203863D}" type="presParOf" srcId="{BBD04936-2790-4420-BD64-1AACA1B7234E}" destId="{7B150AC0-78CB-44E1-B312-331CBAA7106F}" srcOrd="7" destOrd="0" presId="urn:microsoft.com/office/officeart/2005/8/layout/hProcess9"/>
    <dgm:cxn modelId="{808867BD-D83E-43BC-A923-A5290EFC48E8}" type="presParOf" srcId="{BBD04936-2790-4420-BD64-1AACA1B7234E}" destId="{4E372C95-D3C9-4A19-BCC7-C6306CA6CCE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4A25-7A1E-4AF2-AB6E-38F84B61F455}">
      <dsp:nvSpPr>
        <dsp:cNvPr id="0" name=""/>
        <dsp:cNvSpPr/>
      </dsp:nvSpPr>
      <dsp:spPr>
        <a:xfrm>
          <a:off x="0" y="0"/>
          <a:ext cx="8229595" cy="4905230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146D2-8C4E-4DBC-A67E-AA9A82DF1B5F}">
      <dsp:nvSpPr>
        <dsp:cNvPr id="0" name=""/>
        <dsp:cNvSpPr/>
      </dsp:nvSpPr>
      <dsp:spPr>
        <a:xfrm>
          <a:off x="2044599" y="1563365"/>
          <a:ext cx="1235580" cy="173548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i="1" kern="1200" dirty="0">
              <a:solidFill>
                <a:schemeClr val="bg1"/>
              </a:solidFill>
            </a:rPr>
            <a:t>Balance Sheet Funding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Post Loss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Financing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0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bg1"/>
              </a:solidFill>
            </a:rPr>
            <a:t>Retention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2104915" y="1623681"/>
        <a:ext cx="1114948" cy="1614857"/>
      </dsp:txXfrm>
    </dsp:sp>
    <dsp:sp modelId="{CACA759B-CA51-4290-A6B5-B92AB7A75ACF}">
      <dsp:nvSpPr>
        <dsp:cNvPr id="0" name=""/>
        <dsp:cNvSpPr/>
      </dsp:nvSpPr>
      <dsp:spPr>
        <a:xfrm>
          <a:off x="3391980" y="1569506"/>
          <a:ext cx="1235580" cy="173548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i="1" kern="1200" dirty="0">
              <a:solidFill>
                <a:schemeClr val="tx1"/>
              </a:solidFill>
            </a:rPr>
            <a:t>Balance Sheet Funding and/or Unregulated Risk Purchasing Group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Retention/ Risk Transfer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1" kern="1200" dirty="0">
            <a:solidFill>
              <a:schemeClr val="tx1"/>
            </a:solidFill>
          </a:endParaRPr>
        </a:p>
      </dsp:txBody>
      <dsp:txXfrm>
        <a:off x="3452296" y="1629822"/>
        <a:ext cx="1114948" cy="1614857"/>
      </dsp:txXfrm>
    </dsp:sp>
    <dsp:sp modelId="{81D9C811-D254-459D-A3DA-301D944718E9}">
      <dsp:nvSpPr>
        <dsp:cNvPr id="0" name=""/>
        <dsp:cNvSpPr/>
      </dsp:nvSpPr>
      <dsp:spPr>
        <a:xfrm>
          <a:off x="4776579" y="1573058"/>
          <a:ext cx="1235580" cy="173548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i="1" kern="1200" dirty="0">
              <a:solidFill>
                <a:schemeClr val="tx1"/>
              </a:solidFill>
            </a:rPr>
            <a:t>Reciprocal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Retention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>
              <a:solidFill>
                <a:schemeClr val="tx1"/>
              </a:solidFill>
            </a:rPr>
            <a:t>Risk Transfer</a:t>
          </a:r>
        </a:p>
      </dsp:txBody>
      <dsp:txXfrm>
        <a:off x="4836895" y="1633374"/>
        <a:ext cx="1114948" cy="1614857"/>
      </dsp:txXfrm>
    </dsp:sp>
    <dsp:sp modelId="{016DD706-EF5F-4B91-B513-985E4C224B2E}">
      <dsp:nvSpPr>
        <dsp:cNvPr id="0" name=""/>
        <dsp:cNvSpPr/>
      </dsp:nvSpPr>
      <dsp:spPr>
        <a:xfrm>
          <a:off x="6113867" y="1544411"/>
          <a:ext cx="1235580" cy="173548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1" i="1" kern="1200" dirty="0"/>
            <a:t>Captive Structures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0" kern="1200" dirty="0"/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Retention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Risk Transfer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b="0" kern="1200" dirty="0"/>
            <a:t>Reinsurance</a:t>
          </a:r>
        </a:p>
      </dsp:txBody>
      <dsp:txXfrm>
        <a:off x="6174183" y="1604727"/>
        <a:ext cx="1114948" cy="1614857"/>
      </dsp:txXfrm>
    </dsp:sp>
    <dsp:sp modelId="{4E372C95-D3C9-4A19-BCC7-C6306CA6CCEF}">
      <dsp:nvSpPr>
        <dsp:cNvPr id="0" name=""/>
        <dsp:cNvSpPr/>
      </dsp:nvSpPr>
      <dsp:spPr>
        <a:xfrm>
          <a:off x="722178" y="1566504"/>
          <a:ext cx="1235580" cy="173548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1" kern="1200" dirty="0">
              <a:solidFill>
                <a:schemeClr val="bg1"/>
              </a:solidFill>
            </a:rPr>
            <a:t>Buy Insurance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i="1" kern="1200" dirty="0">
            <a:solidFill>
              <a:schemeClr val="bg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chemeClr val="bg1"/>
              </a:solidFill>
            </a:rPr>
            <a:t>Status Quo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>
              <a:solidFill>
                <a:schemeClr val="bg1"/>
              </a:solidFill>
            </a:rPr>
            <a:t>Do Nothing</a:t>
          </a:r>
        </a:p>
      </dsp:txBody>
      <dsp:txXfrm>
        <a:off x="782494" y="1626820"/>
        <a:ext cx="1114948" cy="1614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CE181127-C146-49BB-AC1B-FE0E3A9D5D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4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1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13232"/>
                </a:solidFill>
              </a:defRPr>
            </a:lvl1pPr>
          </a:lstStyle>
          <a:p>
            <a:fld id="{D1C7FB31-0C7B-4DF9-A9BC-6BD9C278B2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9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12788"/>
            <a:ext cx="4621213" cy="34655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147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3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FB31-0C7B-4DF9-A9BC-6BD9C278B25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6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12788"/>
            <a:ext cx="4621213" cy="34655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147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12788"/>
            <a:ext cx="4621213" cy="34655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147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3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712788"/>
            <a:ext cx="4621213" cy="3465512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1474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8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4123141"/>
            <a:ext cx="8229600" cy="82232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Title: max. two lines (use title case)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5067300"/>
            <a:ext cx="8229600" cy="838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r>
              <a:rPr lang="en-US" dirty="0"/>
              <a:t>Subtitle: Use sentence case only</a:t>
            </a:r>
          </a:p>
          <a:p>
            <a:endParaRPr lang="en-US" dirty="0"/>
          </a:p>
          <a:p>
            <a:r>
              <a:rPr lang="en-US" dirty="0"/>
              <a:t>Date goes here (if required)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5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6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2174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6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2174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5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 Lef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Content 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2174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56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2060448"/>
          </a:xfrm>
          <a:prstGeom prst="rect">
            <a:avLst/>
          </a:prstGeom>
        </p:spPr>
      </p:pic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4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Divider (use title case)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3" y="3809868"/>
            <a:ext cx="822157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(use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827531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5" y="1609345"/>
            <a:ext cx="3486477" cy="689719"/>
          </a:xfrm>
        </p:spPr>
        <p:txBody>
          <a:bodyPr anchor="b" anchorCtr="0"/>
          <a:lstStyle>
            <a:lvl1pPr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4722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12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6999"/>
          </a:xfrm>
        </p:spPr>
        <p:txBody>
          <a:bodyPr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8229600" cy="4722812"/>
          </a:xfrm>
        </p:spPr>
        <p:txBody>
          <a:bodyPr/>
          <a:lstStyle>
            <a:lvl2pPr marL="454025" indent="-219075">
              <a:defRPr/>
            </a:lvl2pPr>
            <a:lvl3pPr marL="692150" indent="-228600">
              <a:defRPr/>
            </a:lvl3pPr>
            <a:lvl4pPr marL="914400" indent="-225425">
              <a:defRPr/>
            </a:lvl4pPr>
            <a:lvl5pPr marL="1143000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14352"/>
            <a:ext cx="8229600" cy="219075"/>
          </a:xfrm>
        </p:spPr>
        <p:txBody>
          <a:bodyPr/>
          <a:lstStyle>
            <a:lvl1pPr>
              <a:buNone/>
              <a:defRPr sz="1600">
                <a:solidFill>
                  <a:srgbClr val="E11B2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645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2748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620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9"/>
            <a:ext cx="4038600" cy="47228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9"/>
            <a:ext cx="4038600" cy="472281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811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ers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9"/>
            <a:ext cx="4040188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403860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43229"/>
            <a:ext cx="4041775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8801"/>
            <a:ext cx="4041775" cy="4038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105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20107531">
            <a:off x="541051" y="2532703"/>
            <a:ext cx="80532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C9CAC8"/>
                </a:solidFill>
              </a:rPr>
              <a:t>DRAFT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4589"/>
            <a:ext cx="8229600" cy="4722812"/>
          </a:xfrm>
        </p:spPr>
        <p:txBody>
          <a:bodyPr/>
          <a:lstStyle>
            <a:lvl2pPr marL="454025" indent="-219075">
              <a:defRPr/>
            </a:lvl2pPr>
            <a:lvl3pPr marL="692150" indent="-228600">
              <a:defRPr/>
            </a:lvl3pPr>
            <a:lvl4pPr marL="914400" indent="-225425">
              <a:defRPr/>
            </a:lvl4pPr>
            <a:lvl5pPr marL="1143000" indent="-2317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52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4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X: title copy for section divider slide</a:t>
            </a:r>
            <a:br>
              <a:rPr lang="en-US" dirty="0">
                <a:solidFill>
                  <a:srgbClr val="E11B22"/>
                </a:solidFill>
              </a:rPr>
            </a:br>
            <a:r>
              <a:rPr lang="en-US" dirty="0"/>
              <a:t>with image (2.25×9″)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3" y="3809868"/>
            <a:ext cx="8221579" cy="10043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Subsection 1 title</a:t>
            </a:r>
            <a:r>
              <a:rPr lang="en-US" dirty="0"/>
              <a:t> (18 </a:t>
            </a:r>
            <a:r>
              <a:rPr lang="en-US" dirty="0" err="1"/>
              <a:t>pt</a:t>
            </a:r>
            <a:r>
              <a:rPr lang="en-US" dirty="0"/>
              <a:t> Arial)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Subsection 2 title</a:t>
            </a:r>
          </a:p>
          <a:p>
            <a:r>
              <a:rPr lang="en-US" dirty="0">
                <a:solidFill>
                  <a:schemeClr val="tx1"/>
                </a:solidFill>
              </a:rPr>
              <a:t>Subsection 3 title</a:t>
            </a:r>
          </a:p>
        </p:txBody>
      </p:sp>
      <p:pic>
        <p:nvPicPr>
          <p:cNvPr id="6" name="Picture 5" descr="pen and paper 1.jpg"/>
          <p:cNvPicPr>
            <a:picLocks/>
          </p:cNvPicPr>
          <p:nvPr userDrawn="1"/>
        </p:nvPicPr>
        <p:blipFill>
          <a:blip r:embed="rId2" cstate="print"/>
          <a:srcRect b="14955"/>
          <a:stretch>
            <a:fillRect/>
          </a:stretch>
        </p:blipFill>
        <p:spPr>
          <a:xfrm>
            <a:off x="457200" y="457200"/>
            <a:ext cx="8229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7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Picture 29" descr="C:\Users\svogel\AppData\Local\Microsoft\Windows\Temporary Internet Files\Content.IE5\NRE3GBF9\458003423[1]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/>
        </p:blipFill>
        <p:spPr bwMode="auto">
          <a:xfrm>
            <a:off x="0" y="1"/>
            <a:ext cx="9144000" cy="49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271467"/>
              </p:ext>
            </p:extLst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5"/>
          <p:cNvSpPr>
            <a:spLocks/>
          </p:cNvSpPr>
          <p:nvPr userDrawn="1"/>
        </p:nvSpPr>
        <p:spPr bwMode="auto">
          <a:xfrm>
            <a:off x="-51343" y="1392285"/>
            <a:ext cx="9238849" cy="5545544"/>
          </a:xfrm>
          <a:custGeom>
            <a:avLst/>
            <a:gdLst>
              <a:gd name="T0" fmla="*/ 0 w 6336"/>
              <a:gd name="T1" fmla="*/ 0 h 5635"/>
              <a:gd name="T2" fmla="*/ 0 w 6336"/>
              <a:gd name="T3" fmla="*/ 5635 h 5635"/>
              <a:gd name="T4" fmla="*/ 6336 w 6336"/>
              <a:gd name="T5" fmla="*/ 5635 h 5635"/>
              <a:gd name="T6" fmla="*/ 6336 w 6336"/>
              <a:gd name="T7" fmla="*/ 1151 h 5635"/>
              <a:gd name="T8" fmla="*/ 5420 w 6336"/>
              <a:gd name="T9" fmla="*/ 1690 h 5635"/>
              <a:gd name="T10" fmla="*/ 0 w 6336"/>
              <a:gd name="T11" fmla="*/ 0 h 5635"/>
              <a:gd name="connsiteX0" fmla="*/ 0 w 10000"/>
              <a:gd name="connsiteY0" fmla="*/ 0 h 10000"/>
              <a:gd name="connsiteX1" fmla="*/ 0 w 10000"/>
              <a:gd name="connsiteY1" fmla="*/ 6586 h 10000"/>
              <a:gd name="connsiteX2" fmla="*/ 10000 w 10000"/>
              <a:gd name="connsiteY2" fmla="*/ 10000 h 10000"/>
              <a:gd name="connsiteX3" fmla="*/ 10000 w 10000"/>
              <a:gd name="connsiteY3" fmla="*/ 2043 h 10000"/>
              <a:gd name="connsiteX4" fmla="*/ 8554 w 10000"/>
              <a:gd name="connsiteY4" fmla="*/ 2999 h 10000"/>
              <a:gd name="connsiteX5" fmla="*/ 0 w 10000"/>
              <a:gd name="connsiteY5" fmla="*/ 0 h 10000"/>
              <a:gd name="connsiteX0" fmla="*/ 0 w 10000"/>
              <a:gd name="connsiteY0" fmla="*/ 0 h 6688"/>
              <a:gd name="connsiteX1" fmla="*/ 0 w 10000"/>
              <a:gd name="connsiteY1" fmla="*/ 6586 h 6688"/>
              <a:gd name="connsiteX2" fmla="*/ 9964 w 10000"/>
              <a:gd name="connsiteY2" fmla="*/ 6688 h 6688"/>
              <a:gd name="connsiteX3" fmla="*/ 10000 w 10000"/>
              <a:gd name="connsiteY3" fmla="*/ 2043 h 6688"/>
              <a:gd name="connsiteX4" fmla="*/ 8554 w 10000"/>
              <a:gd name="connsiteY4" fmla="*/ 2999 h 6688"/>
              <a:gd name="connsiteX5" fmla="*/ 0 w 10000"/>
              <a:gd name="connsiteY5" fmla="*/ 0 h 6688"/>
              <a:gd name="connsiteX0" fmla="*/ 0 w 10021"/>
              <a:gd name="connsiteY0" fmla="*/ 0 h 9969"/>
              <a:gd name="connsiteX1" fmla="*/ 0 w 10021"/>
              <a:gd name="connsiteY1" fmla="*/ 9847 h 9969"/>
              <a:gd name="connsiteX2" fmla="*/ 10019 w 10021"/>
              <a:gd name="connsiteY2" fmla="*/ 9969 h 9969"/>
              <a:gd name="connsiteX3" fmla="*/ 10000 w 10021"/>
              <a:gd name="connsiteY3" fmla="*/ 3055 h 9969"/>
              <a:gd name="connsiteX4" fmla="*/ 8554 w 10021"/>
              <a:gd name="connsiteY4" fmla="*/ 4484 h 9969"/>
              <a:gd name="connsiteX5" fmla="*/ 0 w 10021"/>
              <a:gd name="connsiteY5" fmla="*/ 0 h 9969"/>
              <a:gd name="connsiteX0" fmla="*/ 0 w 9979"/>
              <a:gd name="connsiteY0" fmla="*/ 0 h 10000"/>
              <a:gd name="connsiteX1" fmla="*/ 0 w 9979"/>
              <a:gd name="connsiteY1" fmla="*/ 9878 h 10000"/>
              <a:gd name="connsiteX2" fmla="*/ 9966 w 9979"/>
              <a:gd name="connsiteY2" fmla="*/ 10000 h 10000"/>
              <a:gd name="connsiteX3" fmla="*/ 9979 w 9979"/>
              <a:gd name="connsiteY3" fmla="*/ 3064 h 10000"/>
              <a:gd name="connsiteX4" fmla="*/ 8536 w 9979"/>
              <a:gd name="connsiteY4" fmla="*/ 4498 h 10000"/>
              <a:gd name="connsiteX5" fmla="*/ 0 w 9979"/>
              <a:gd name="connsiteY5" fmla="*/ 0 h 10000"/>
              <a:gd name="connsiteX0" fmla="*/ 0 w 10000"/>
              <a:gd name="connsiteY0" fmla="*/ 0 h 9946"/>
              <a:gd name="connsiteX1" fmla="*/ 0 w 10000"/>
              <a:gd name="connsiteY1" fmla="*/ 9878 h 9946"/>
              <a:gd name="connsiteX2" fmla="*/ 9987 w 10000"/>
              <a:gd name="connsiteY2" fmla="*/ 9946 h 9946"/>
              <a:gd name="connsiteX3" fmla="*/ 10000 w 10000"/>
              <a:gd name="connsiteY3" fmla="*/ 3064 h 9946"/>
              <a:gd name="connsiteX4" fmla="*/ 8554 w 10000"/>
              <a:gd name="connsiteY4" fmla="*/ 4498 h 9946"/>
              <a:gd name="connsiteX5" fmla="*/ 0 w 10000"/>
              <a:gd name="connsiteY5" fmla="*/ 0 h 9946"/>
              <a:gd name="connsiteX0" fmla="*/ 0 w 10000"/>
              <a:gd name="connsiteY0" fmla="*/ 0 h 9982"/>
              <a:gd name="connsiteX1" fmla="*/ 0 w 10000"/>
              <a:gd name="connsiteY1" fmla="*/ 9932 h 9982"/>
              <a:gd name="connsiteX2" fmla="*/ 9987 w 10000"/>
              <a:gd name="connsiteY2" fmla="*/ 9982 h 9982"/>
              <a:gd name="connsiteX3" fmla="*/ 10000 w 10000"/>
              <a:gd name="connsiteY3" fmla="*/ 3081 h 9982"/>
              <a:gd name="connsiteX4" fmla="*/ 8554 w 10000"/>
              <a:gd name="connsiteY4" fmla="*/ 4522 h 9982"/>
              <a:gd name="connsiteX5" fmla="*/ 0 w 10000"/>
              <a:gd name="connsiteY5" fmla="*/ 0 h 9982"/>
              <a:gd name="connsiteX0" fmla="*/ 11 w 10011"/>
              <a:gd name="connsiteY0" fmla="*/ 0 h 10000"/>
              <a:gd name="connsiteX1" fmla="*/ 0 w 10011"/>
              <a:gd name="connsiteY1" fmla="*/ 9968 h 10000"/>
              <a:gd name="connsiteX2" fmla="*/ 9998 w 10011"/>
              <a:gd name="connsiteY2" fmla="*/ 10000 h 10000"/>
              <a:gd name="connsiteX3" fmla="*/ 10011 w 10011"/>
              <a:gd name="connsiteY3" fmla="*/ 3087 h 10000"/>
              <a:gd name="connsiteX4" fmla="*/ 8565 w 10011"/>
              <a:gd name="connsiteY4" fmla="*/ 4530 h 10000"/>
              <a:gd name="connsiteX5" fmla="*/ 11 w 10011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000">
                <a:moveTo>
                  <a:pt x="11" y="0"/>
                </a:moveTo>
                <a:cubicBezTo>
                  <a:pt x="7" y="3323"/>
                  <a:pt x="4" y="6645"/>
                  <a:pt x="0" y="9968"/>
                </a:cubicBezTo>
                <a:lnTo>
                  <a:pt x="9998" y="10000"/>
                </a:lnTo>
                <a:cubicBezTo>
                  <a:pt x="10010" y="7661"/>
                  <a:pt x="9999" y="5425"/>
                  <a:pt x="10011" y="3087"/>
                </a:cubicBezTo>
                <a:lnTo>
                  <a:pt x="8565" y="4530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4123141"/>
            <a:ext cx="8229600" cy="82232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Cover: 28 </a:t>
            </a:r>
            <a:r>
              <a:rPr lang="en-US" dirty="0" err="1"/>
              <a:t>pt</a:t>
            </a:r>
            <a:r>
              <a:rPr lang="en-US" dirty="0"/>
              <a:t> Arial Bold, 0.9 line spacing, max title is two lines. Title image is 3.75×9″ @300dpi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5067300"/>
            <a:ext cx="8229600" cy="838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r>
              <a:rPr lang="en-US" dirty="0"/>
              <a:t>Subtitle is 15 </a:t>
            </a:r>
            <a:r>
              <a:rPr lang="en-US" dirty="0" err="1"/>
              <a:t>pt</a:t>
            </a:r>
            <a:r>
              <a:rPr lang="en-US" dirty="0"/>
              <a:t> Arial, </a:t>
            </a:r>
            <a:r>
              <a:rPr lang="ru-RU" dirty="0"/>
              <a:t>0</a:t>
            </a:r>
            <a:r>
              <a:rPr lang="en-US" dirty="0"/>
              <a:t>.9 line spacing, max subtitle is four lines. Edit the Cover Master slide to change the image on the cover page: Go to the View tab and click on Slide Master; Click Cover Master layout; right-click on the picture, select “Change Picture” from the drop down menu.</a:t>
            </a:r>
            <a:br>
              <a:rPr lang="en-US" dirty="0"/>
            </a:br>
            <a:r>
              <a:rPr lang="en-US" dirty="0"/>
              <a:t>Select image or data ribbon from appropriate image library.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57203" y="6368322"/>
            <a:ext cx="2143125" cy="2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200"/>
              </a:lnSpc>
            </a:pPr>
            <a:r>
              <a:rPr lang="en-US" sz="900" b="1" dirty="0">
                <a:solidFill>
                  <a:srgbClr val="000000"/>
                </a:solidFill>
              </a:rPr>
              <a:t>Risk. Reinsurance. Human Resources</a:t>
            </a:r>
            <a:endParaRPr lang="en-US" sz="5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9"/>
            <a:ext cx="914400" cy="575131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457200" y="460644"/>
            <a:ext cx="10419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293" eaLnBrk="1" hangingPunct="1">
              <a:tabLst>
                <a:tab pos="5942905" algn="r"/>
              </a:tabLst>
            </a:pPr>
            <a:r>
              <a:rPr lang="en-US" altLang="en-US" sz="800" b="1" dirty="0">
                <a:solidFill>
                  <a:prstClr val="white"/>
                </a:solidFill>
                <a:ea typeface="MS Mincho" pitchFamily="49" charset="-128"/>
                <a:cs typeface="Times New Roman" pitchFamily="18" charset="0"/>
              </a:rPr>
              <a:t>Aon Risk Solutions</a:t>
            </a:r>
            <a:endParaRPr lang="en-US" altLang="en-US" sz="800" dirty="0">
              <a:solidFill>
                <a:prstClr val="white"/>
              </a:solidFill>
            </a:endParaRPr>
          </a:p>
          <a:p>
            <a:pPr defTabSz="914293">
              <a:tabLst>
                <a:tab pos="5942905" algn="r"/>
              </a:tabLst>
              <a:defRPr/>
            </a:pPr>
            <a:r>
              <a:rPr lang="en-US" altLang="en-US" sz="800" dirty="0">
                <a:solidFill>
                  <a:prstClr val="white"/>
                </a:solidFill>
                <a:ea typeface="MS Mincho" pitchFamily="49" charset="-128"/>
                <a:cs typeface="Times New Roman" pitchFamily="18" charset="0"/>
              </a:rPr>
              <a:t>Global Risk Consulting</a:t>
            </a:r>
            <a:endParaRPr lang="en-US" altLang="en-US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03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8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E11B22"/>
                </a:solidFill>
              </a:rPr>
              <a:t>Section X: title copy for section divider slide,</a:t>
            </a:r>
            <a:br>
              <a:rPr lang="en-US" dirty="0">
                <a:solidFill>
                  <a:srgbClr val="E11B22"/>
                </a:solidFill>
              </a:rPr>
            </a:br>
            <a:r>
              <a:rPr lang="en-US" dirty="0">
                <a:solidFill>
                  <a:srgbClr val="E11B22"/>
                </a:solidFill>
              </a:rPr>
              <a:t>no image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5" y="3809868"/>
            <a:ext cx="8221579" cy="10043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Subsection 1 title</a:t>
            </a:r>
            <a:r>
              <a:rPr lang="en-US" dirty="0"/>
              <a:t> (18 </a:t>
            </a:r>
            <a:r>
              <a:rPr lang="en-US" dirty="0" err="1"/>
              <a:t>pt</a:t>
            </a:r>
            <a:r>
              <a:rPr lang="en-US" dirty="0"/>
              <a:t> Arial)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Subsection 2 title</a:t>
            </a:r>
          </a:p>
          <a:p>
            <a:r>
              <a:rPr lang="en-US" dirty="0">
                <a:solidFill>
                  <a:schemeClr val="tx1"/>
                </a:solidFill>
              </a:rPr>
              <a:t>Subsection 3 title</a:t>
            </a: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457200" y="2514600"/>
            <a:ext cx="8229600" cy="1588"/>
          </a:xfrm>
          <a:prstGeom prst="line">
            <a:avLst/>
          </a:prstGeom>
          <a:ln w="9525">
            <a:round/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4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lnSpc>
                <a:spcPct val="900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Sub–Section Divider: title copy 28 </a:t>
            </a:r>
            <a:r>
              <a:rPr lang="en-US" dirty="0" err="1"/>
              <a:t>pt</a:t>
            </a:r>
            <a:r>
              <a:rPr lang="en-US" dirty="0"/>
              <a:t> Arial Bold, 0.9 line spacing, image is 2.25×9″ @300 dpi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3" y="3809868"/>
            <a:ext cx="822157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800" baseline="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Subtitle </a:t>
            </a:r>
            <a:r>
              <a:rPr lang="en-US" dirty="0"/>
              <a:t>is 18 </a:t>
            </a:r>
            <a:r>
              <a:rPr lang="en-US" dirty="0" err="1"/>
              <a:t>pt</a:t>
            </a:r>
            <a:r>
              <a:rPr lang="en-US" dirty="0"/>
              <a:t> Arial, line spacing single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457200" y="830317"/>
            <a:ext cx="8229600" cy="1681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72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2057400"/>
          </a:xfrm>
          <a:prstGeom prst="rect">
            <a:avLst/>
          </a:prstGeom>
        </p:spPr>
      </p:pic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8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X: title copy for section divider slide</a:t>
            </a:r>
            <a:br>
              <a:rPr lang="en-US" dirty="0">
                <a:solidFill>
                  <a:srgbClr val="E11B22"/>
                </a:solidFill>
              </a:rPr>
            </a:br>
            <a:r>
              <a:rPr lang="en-US" dirty="0"/>
              <a:t>with image (2.25×9.75″)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5" y="3809868"/>
            <a:ext cx="8221579" cy="10043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Subsection 1 title</a:t>
            </a:r>
            <a:r>
              <a:rPr lang="en-US" dirty="0"/>
              <a:t> (18 </a:t>
            </a:r>
            <a:r>
              <a:rPr lang="en-US" dirty="0" err="1"/>
              <a:t>pt</a:t>
            </a:r>
            <a:r>
              <a:rPr lang="en-US" dirty="0"/>
              <a:t> Arial)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Subsection 2 title</a:t>
            </a:r>
          </a:p>
          <a:p>
            <a:r>
              <a:rPr lang="en-US" dirty="0">
                <a:solidFill>
                  <a:schemeClr val="tx1"/>
                </a:solidFill>
              </a:rPr>
              <a:t>Subsection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4019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743078"/>
            <a:ext cx="8229600" cy="8223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X: title copy for section divider slide</a:t>
            </a:r>
            <a:br>
              <a:rPr lang="en-US" dirty="0">
                <a:solidFill>
                  <a:srgbClr val="E11B22"/>
                </a:solidFill>
              </a:rPr>
            </a:br>
            <a:r>
              <a:rPr lang="en-US" dirty="0"/>
              <a:t>with image (2.25×9.75″)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5" y="3809868"/>
            <a:ext cx="8221579" cy="10043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Subsection 1 title</a:t>
            </a:r>
            <a:r>
              <a:rPr lang="en-US" dirty="0"/>
              <a:t> (18 </a:t>
            </a:r>
            <a:r>
              <a:rPr lang="en-US" dirty="0" err="1"/>
              <a:t>pt</a:t>
            </a:r>
            <a:r>
              <a:rPr lang="en-US" dirty="0"/>
              <a:t> Arial)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Subsection 2 title</a:t>
            </a:r>
          </a:p>
          <a:p>
            <a:r>
              <a:rPr lang="en-US" dirty="0">
                <a:solidFill>
                  <a:schemeClr val="tx1"/>
                </a:solidFill>
              </a:rPr>
              <a:t>Subsection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1596681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457207"/>
            <a:ext cx="8229600" cy="669925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 baseline="0"/>
            </a:lvl1pPr>
          </a:lstStyle>
          <a:p>
            <a:r>
              <a:rPr lang="en-US" dirty="0"/>
              <a:t>Sub-section divider slide</a:t>
            </a:r>
          </a:p>
        </p:txBody>
      </p:sp>
      <p:sp>
        <p:nvSpPr>
          <p:cNvPr id="1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5" y="1371600"/>
            <a:ext cx="8221579" cy="9212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6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Subsection 1 title</a:t>
            </a:r>
            <a:r>
              <a:rPr lang="en-US" dirty="0"/>
              <a:t> (16 </a:t>
            </a:r>
            <a:r>
              <a:rPr lang="en-US" dirty="0" err="1"/>
              <a:t>pt</a:t>
            </a:r>
            <a:r>
              <a:rPr lang="en-US" dirty="0"/>
              <a:t> Arial)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Subsection 2 title</a:t>
            </a:r>
          </a:p>
          <a:p>
            <a:r>
              <a:rPr lang="en-US" dirty="0">
                <a:solidFill>
                  <a:schemeClr val="tx1"/>
                </a:solidFill>
              </a:rPr>
              <a:t>Subsection 3 title</a:t>
            </a: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7200" y="1208087"/>
            <a:ext cx="8229600" cy="1588"/>
          </a:xfrm>
          <a:prstGeom prst="line">
            <a:avLst/>
          </a:prstGeom>
          <a:ln w="9525">
            <a:round/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2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5067300"/>
            <a:ext cx="8229600" cy="838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aseline="0"/>
            </a:lvl1pPr>
          </a:lstStyle>
          <a:p>
            <a:r>
              <a:rPr lang="en-US" dirty="0"/>
              <a:t>15 </a:t>
            </a:r>
            <a:r>
              <a:rPr lang="en-US" dirty="0" err="1"/>
              <a:t>pt</a:t>
            </a:r>
            <a:r>
              <a:rPr lang="en-US" dirty="0"/>
              <a:t> Arial, </a:t>
            </a:r>
            <a:r>
              <a:rPr lang="ru-RU" dirty="0"/>
              <a:t>0</a:t>
            </a:r>
            <a:r>
              <a:rPr lang="en-US" dirty="0"/>
              <a:t>.9 line spacing, max subtitle is four lines. Edit the Cover Master Slide to change the image on the cover page: Go to the View tab and click on Slide Master; Click on Slide Master #1 called “cover”; right-click on the picture, select “Change Picture” from the drop down menu.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457200" y="5511800"/>
            <a:ext cx="676751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200"/>
              </a:lnSpc>
            </a:pPr>
            <a:r>
              <a:rPr lang="en-US" sz="1200" b="1" dirty="0">
                <a:solidFill>
                  <a:prstClr val="black"/>
                </a:solidFill>
              </a:rPr>
              <a:t>Prepared by [Business Unit/Tier 2] (12 pt Arial Bold, 12 pt line spacing)</a:t>
            </a:r>
            <a:br>
              <a:rPr lang="en-US" sz="1200" b="1" dirty="0">
                <a:solidFill>
                  <a:prstClr val="black"/>
                </a:solidFill>
              </a:rPr>
            </a:br>
            <a:r>
              <a:rPr lang="en-US" sz="1000" dirty="0">
                <a:solidFill>
                  <a:prstClr val="black"/>
                </a:solidFill>
              </a:rPr>
              <a:t>[Market/Division/Tier 3 (optional)  |  Practice Group/Tier 4 (optional)] (10 pt Arial, 12 pt line spacing)</a:t>
            </a:r>
          </a:p>
          <a:p>
            <a:pPr>
              <a:lnSpc>
                <a:spcPts val="1800"/>
              </a:lnSpc>
            </a:pPr>
            <a:r>
              <a:rPr lang="en-US" sz="900" dirty="0">
                <a:solidFill>
                  <a:prstClr val="black"/>
                </a:solidFill>
              </a:rPr>
              <a:t>Presentation to [Insert Client Name Here] (edit this text on Master Slide)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33" y="6084709"/>
            <a:ext cx="882567" cy="6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3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79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rgbClr val="E11B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2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347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77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7240"/>
            <a:ext cx="8229600" cy="246062"/>
          </a:xfr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3332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0147015">
            <a:off x="1042296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C9CAC8"/>
                </a:solidFill>
                <a:ea typeface="ＭＳ Ｐゴシック" pitchFamily="-112" charset="-128"/>
              </a:rPr>
              <a:t>DRAFT</a:t>
            </a:r>
            <a:endParaRPr lang="en-US" b="1" dirty="0">
              <a:solidFill>
                <a:srgbClr val="C9CAC8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5958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9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tabLst>
                <a:tab pos="1828800" algn="l"/>
              </a:tabLst>
              <a:defRPr/>
            </a:lvl1pPr>
            <a:lvl2pPr marL="0" indent="0">
              <a:buNone/>
              <a:tabLst>
                <a:tab pos="1828800" algn="l"/>
              </a:tabLst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057400" indent="-228600">
              <a:buFont typeface="Wingdings" panose="05000000000000000000" pitchFamily="2" charset="2"/>
              <a:buChar char="§"/>
              <a:defRPr/>
            </a:lvl3pPr>
            <a:lvl4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41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0234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890"/>
            <a:ext cx="8229600" cy="5064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7"/>
            <a:ext cx="4040188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43227"/>
            <a:ext cx="4041775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2174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28379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05230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11271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6098514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2897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2040685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8823962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ty_78481892_midres-w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11905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26" descr="aon_logo_no_clear_space_black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20708" y="6078356"/>
            <a:ext cx="1266092" cy="5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788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99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4" y="1609345"/>
            <a:ext cx="3486477" cy="689719"/>
          </a:xfrm>
        </p:spPr>
        <p:txBody>
          <a:bodyPr anchor="b" anchorCtr="0"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270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tty_78481892_midres-wide.jpg"/>
          <p:cNvPicPr>
            <a:picLocks noChangeAspect="1"/>
          </p:cNvPicPr>
          <p:nvPr userDrawn="1"/>
        </p:nvPicPr>
        <p:blipFill>
          <a:blip r:embed="rId2" cstate="print"/>
          <a:srcRect t="10323" b="39355"/>
          <a:stretch>
            <a:fillRect/>
          </a:stretch>
        </p:blipFill>
        <p:spPr>
          <a:xfrm>
            <a:off x="1" y="0"/>
            <a:ext cx="9144000" cy="345112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222250" indent="-2222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280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o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500" b="1">
                <a:solidFill>
                  <a:srgbClr val="E11B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222250" indent="-2222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303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7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1" descr="aon_logo_no_clear_space_white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20708" y="6078356"/>
            <a:ext cx="1266092" cy="578032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7403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7"/>
          <p:cNvPicPr>
            <a:picLocks noChangeAspect="1" noChangeArrowheads="1"/>
          </p:cNvPicPr>
          <p:nvPr userDrawn="1"/>
        </p:nvPicPr>
        <p:blipFill>
          <a:blip r:embed="rId2" cstate="print"/>
          <a:srcRect t="38602" b="11398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686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72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rgbClr val="E11B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553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8008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-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77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7240"/>
            <a:ext cx="8229600" cy="246062"/>
          </a:xfr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87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-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177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61981"/>
            <a:ext cx="8229600" cy="219075"/>
          </a:xfrm>
        </p:spPr>
        <p:txBody>
          <a:bodyPr/>
          <a:lstStyle>
            <a:lvl1pPr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4594"/>
            <a:ext cx="8229600" cy="4783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20147015">
            <a:off x="1042296" y="2105561"/>
            <a:ext cx="74721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C9CAC8"/>
                </a:solidFill>
                <a:ea typeface="ＭＳ Ｐゴシック" pitchFamily="-112" charset="-128"/>
              </a:rPr>
              <a:t>DRAFT</a:t>
            </a:r>
            <a:endParaRPr lang="en-US" b="1" dirty="0">
              <a:solidFill>
                <a:srgbClr val="C9CAC8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623869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50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8343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44588"/>
            <a:ext cx="8229600" cy="227012"/>
          </a:xfrm>
        </p:spPr>
        <p:txBody>
          <a:bodyPr/>
          <a:lstStyle>
            <a:lvl1pPr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235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2371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890"/>
            <a:ext cx="8229600" cy="5064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227"/>
            <a:ext cx="4040188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2174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43227"/>
            <a:ext cx="4041775" cy="444277"/>
          </a:xfrm>
        </p:spPr>
        <p:txBody>
          <a:bodyPr anchor="t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22174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3899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74130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52898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82760123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144588"/>
            <a:ext cx="4038600" cy="495141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4588"/>
            <a:ext cx="4038600" cy="4951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32036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2925235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AF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20147015">
            <a:off x="1042619" y="1988677"/>
            <a:ext cx="67173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rgbClr val="C9CAC8"/>
                </a:solidFill>
              </a:rPr>
              <a:t>Draft</a:t>
            </a:r>
            <a:endParaRPr lang="en-US" b="1" dirty="0">
              <a:solidFill>
                <a:srgbClr val="C9CAC8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20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144588"/>
            <a:ext cx="8229600" cy="495141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3990549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ty_78481892_midres-w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11905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26" descr="aon_logo_no_clear_space_black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20708" y="6078356"/>
            <a:ext cx="1266092" cy="57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04494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gal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3643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graph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4" y="1609345"/>
            <a:ext cx="3486477" cy="689719"/>
          </a:xfrm>
        </p:spPr>
        <p:txBody>
          <a:bodyPr anchor="b" anchorCtr="0"/>
          <a:lstStyle>
            <a:lvl1pPr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5723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ght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tty_78481892_midres-wide.jpg"/>
          <p:cNvPicPr>
            <a:picLocks noChangeAspect="1"/>
          </p:cNvPicPr>
          <p:nvPr userDrawn="1"/>
        </p:nvPicPr>
        <p:blipFill>
          <a:blip r:embed="rId2" cstate="print"/>
          <a:srcRect t="10323" b="39355"/>
          <a:stretch>
            <a:fillRect/>
          </a:stretch>
        </p:blipFill>
        <p:spPr>
          <a:xfrm>
            <a:off x="1" y="0"/>
            <a:ext cx="9144000" cy="345112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222250" indent="-2222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2068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o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500" b="1">
                <a:solidFill>
                  <a:srgbClr val="E11B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222250" indent="-222250"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998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7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11" descr="aon_logo_no_clear_space_white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420708" y="6078356"/>
            <a:ext cx="1266092" cy="578032"/>
          </a:xfrm>
          <a:prstGeom prst="rect">
            <a:avLst/>
          </a:prstGeom>
          <a:noFill/>
          <a:ln>
            <a:noFill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1830388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6989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Photo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7"/>
          <p:cNvPicPr>
            <a:picLocks noChangeAspect="1" noChangeArrowheads="1"/>
          </p:cNvPicPr>
          <p:nvPr userDrawn="1"/>
        </p:nvPicPr>
        <p:blipFill>
          <a:blip r:embed="rId2" cstate="print"/>
          <a:srcRect t="38602" b="11398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781054"/>
            <a:ext cx="7923213" cy="822325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801291"/>
            <a:ext cx="7923213" cy="990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558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4123139"/>
            <a:ext cx="8229600" cy="822325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Title: max. two lines (use title case)</a:t>
            </a:r>
          </a:p>
        </p:txBody>
      </p:sp>
      <p:sp>
        <p:nvSpPr>
          <p:cNvPr id="11" name="Subtitle 1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7200" y="5067300"/>
            <a:ext cx="8229600" cy="838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r>
              <a:rPr lang="en-US" dirty="0"/>
              <a:t>Subtitle: Use sentence case only</a:t>
            </a:r>
          </a:p>
          <a:p>
            <a:endParaRPr lang="en-US" dirty="0"/>
          </a:p>
          <a:p>
            <a:r>
              <a:rPr lang="en-US" dirty="0"/>
              <a:t>Date goes here (if required)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6"/>
            <a:ext cx="914400" cy="575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229600" cy="31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4951412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er and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8229600" cy="316350"/>
          </a:xfrm>
        </p:spPr>
        <p:txBody>
          <a:bodyPr/>
          <a:lstStyle>
            <a:lvl1pPr marL="0" indent="0">
              <a:buNone/>
              <a:defRPr sz="1800" b="0"/>
            </a:lvl1pPr>
            <a:lvl2pPr marL="0" indent="0">
              <a:spcAft>
                <a:spcPts val="400"/>
              </a:spcAft>
              <a:buNone/>
              <a:defRPr/>
            </a:lvl2pPr>
            <a:lvl3pPr marL="228600" indent="-228600">
              <a:buFont typeface="Wingdings" panose="05000000000000000000" pitchFamily="2" charset="2"/>
              <a:buChar char="§"/>
              <a:defRPr/>
            </a:lvl3pPr>
            <a:lvl4pPr marL="571500" indent="-225425">
              <a:buFont typeface="Arial" panose="020B0604020202020204" pitchFamily="34" charset="0"/>
              <a:buChar char="–"/>
              <a:defRPr/>
            </a:lvl4pPr>
            <a:lvl5pPr marL="917575" indent="-231775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36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36335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chemeClr val="tx1"/>
                </a:solidFill>
              </a:rPr>
              <a:t>Commercial Risk Solutions   </a:t>
            </a:r>
            <a:r>
              <a:rPr lang="en-US" sz="700" b="0" dirty="0">
                <a:solidFill>
                  <a:schemeClr val="tx1"/>
                </a:solidFill>
              </a:rPr>
              <a:t>|  Aon Global Risk Consulting</a:t>
            </a:r>
            <a:br>
              <a:rPr lang="en-US" sz="700" b="0" dirty="0">
                <a:solidFill>
                  <a:schemeClr val="tx1"/>
                </a:solidFill>
              </a:rPr>
            </a:br>
            <a:r>
              <a:rPr lang="en-US" sz="700" b="0" dirty="0">
                <a:solidFill>
                  <a:schemeClr val="tx1"/>
                </a:solidFill>
              </a:rPr>
              <a:t>Proprietary and Confidential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6527421"/>
            <a:ext cx="353634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800" smtClean="0">
                <a:solidFill>
                  <a:schemeClr val="bg2"/>
                </a:solidFill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680" r:id="rId4"/>
    <p:sldLayoutId id="2147483701" r:id="rId5"/>
    <p:sldLayoutId id="2147483681" r:id="rId6"/>
    <p:sldLayoutId id="2147483682" r:id="rId7"/>
    <p:sldLayoutId id="2147483683" r:id="rId8"/>
    <p:sldLayoutId id="2147483702" r:id="rId9"/>
    <p:sldLayoutId id="2147483685" r:id="rId10"/>
    <p:sldLayoutId id="2147483708" r:id="rId11"/>
    <p:sldLayoutId id="2147483704" r:id="rId12"/>
    <p:sldLayoutId id="2147483705" r:id="rId13"/>
    <p:sldLayoutId id="2147483707" r:id="rId14"/>
    <p:sldLayoutId id="2147483686" r:id="rId15"/>
    <p:sldLayoutId id="2147483706" r:id="rId16"/>
    <p:sldLayoutId id="2147483687" r:id="rId17"/>
    <p:sldLayoutId id="2147483688" r:id="rId18"/>
    <p:sldLayoutId id="2147483693" r:id="rId19"/>
    <p:sldLayoutId id="2147483695" r:id="rId2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914400" indent="-228600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54125" indent="-22542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800">
          <a:solidFill>
            <a:schemeClr val="tx1"/>
          </a:solidFill>
          <a:latin typeface="+mn-lt"/>
          <a:ea typeface="+mn-ea"/>
        </a:defRPr>
      </a:lvl4pPr>
      <a:lvl5pPr marL="1600200" indent="-231775" algn="l" rtl="0" eaLnBrk="1" fontAlgn="base" hangingPunct="1">
        <a:spcBef>
          <a:spcPts val="4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8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819" y="223837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ln w="9525">
            <a:round/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400800"/>
            <a:ext cx="6035040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</a:rPr>
              <a:t>Commercial Risk Solutions  </a:t>
            </a:r>
            <a:r>
              <a:rPr lang="en-US" sz="700" dirty="0">
                <a:solidFill>
                  <a:srgbClr val="000000"/>
                </a:solidFill>
              </a:rPr>
              <a:t>|  Aon Global Risk Consulting  </a:t>
            </a:r>
            <a:br>
              <a:rPr lang="en-US" sz="700" dirty="0">
                <a:solidFill>
                  <a:srgbClr val="000000"/>
                </a:solidFill>
              </a:rPr>
            </a:br>
            <a:r>
              <a:rPr lang="en-US" sz="700" dirty="0">
                <a:solidFill>
                  <a:srgbClr val="000000"/>
                </a:solidFill>
              </a:rPr>
              <a:t>Proprietary &amp; Confidential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554694"/>
            <a:ext cx="3810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BC0FA351-5A70-4EC9-BE2D-E8D941B01E50}" type="slidenum">
              <a:rPr lang="en-US" sz="8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DF20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Arial" panose="020B0604020202020204" pitchFamily="34" charset="0"/>
        <a:buChar char="♦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77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orient="horz" pos="419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pos="4032" userDrawn="1">
          <p15:clr>
            <a:srgbClr val="F26B43"/>
          </p15:clr>
        </p15:guide>
        <p15:guide id="9" orient="horz" pos="432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33" y="6084709"/>
            <a:ext cx="882567" cy="6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DF20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4608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orient="horz" pos="2400" userDrawn="1">
          <p15:clr>
            <a:srgbClr val="F26B43"/>
          </p15:clr>
        </p15:guide>
        <p15:guide id="5" orient="horz" pos="1584" userDrawn="1">
          <p15:clr>
            <a:srgbClr val="F26B43"/>
          </p15:clr>
        </p15:guide>
        <p15:guide id="6" orient="horz" pos="1728" userDrawn="1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3744">
          <p15:clr>
            <a:srgbClr val="F26B43"/>
          </p15:clr>
        </p15:guide>
        <p15:guide id="9" orient="horz" pos="4194">
          <p15:clr>
            <a:srgbClr val="F26B43"/>
          </p15:clr>
        </p15:guide>
        <p15:guide id="11" pos="54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1" y="6533280"/>
            <a:ext cx="703385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BC0FA351-5A70-4EC9-BE2D-E8D941B01E50}" type="slidenum">
              <a:rPr lang="en-US" sz="800" smtClean="0">
                <a:solidFill>
                  <a:srgbClr val="4D4F53"/>
                </a:solidFill>
                <a:ea typeface="ＭＳ Ｐゴシック" pitchFamily="-112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4D4F53"/>
              </a:solidFill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2031" y="6436335"/>
            <a:ext cx="5570806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ea typeface="ＭＳ Ｐゴシック" pitchFamily="-112" charset="-128"/>
              </a:rPr>
              <a:t>Commercial Risk Solutions   </a:t>
            </a:r>
            <a: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  <a:t>|  Aon Global Risk Consulting</a:t>
            </a:r>
            <a:b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  <a:t>Proprietary and Confidential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80758"/>
            <a:ext cx="914400" cy="5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4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  <p:sldLayoutId id="2147484133" r:id="rId20"/>
    <p:sldLayoutId id="2147484134" r:id="rId21"/>
    <p:sldLayoutId id="2147484135" r:id="rId22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914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254125" indent="-2254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400">
          <a:solidFill>
            <a:schemeClr val="tx1"/>
          </a:solidFill>
          <a:latin typeface="+mn-lt"/>
          <a:ea typeface="+mn-ea"/>
        </a:defRPr>
      </a:lvl4pPr>
      <a:lvl5pPr marL="16002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4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4588"/>
            <a:ext cx="822960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57200" y="914400"/>
            <a:ext cx="8229600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9108" y="6533280"/>
            <a:ext cx="703385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defRPr/>
            </a:pPr>
            <a:fld id="{BC0FA351-5A70-4EC9-BE2D-E8D941B01E50}" type="slidenum">
              <a:rPr lang="en-US" sz="800" smtClean="0">
                <a:solidFill>
                  <a:srgbClr val="4D4F53"/>
                </a:solidFill>
                <a:ea typeface="ＭＳ Ｐゴシック" pitchFamily="-112" charset="-128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4D4F53"/>
              </a:solidFill>
              <a:ea typeface="ＭＳ Ｐゴシック" pitchFamily="-112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22031" y="6436335"/>
            <a:ext cx="5570806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defRPr/>
            </a:pPr>
            <a:r>
              <a:rPr lang="en-US" sz="700" b="1" dirty="0">
                <a:solidFill>
                  <a:srgbClr val="000000"/>
                </a:solidFill>
                <a:ea typeface="ＭＳ Ｐゴシック" pitchFamily="-112" charset="-128"/>
              </a:rPr>
              <a:t>Commercial Risk Solutions   </a:t>
            </a:r>
            <a: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  <a:t>|  Aon Global Risk Consulting</a:t>
            </a:r>
            <a:b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</a:br>
            <a:r>
              <a:rPr lang="en-US" sz="700" dirty="0">
                <a:solidFill>
                  <a:srgbClr val="000000"/>
                </a:solidFill>
                <a:ea typeface="ＭＳ Ｐゴシック" pitchFamily="-112" charset="-128"/>
              </a:rPr>
              <a:t>Proprietary and Confidential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266526"/>
            <a:ext cx="619041" cy="38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  <p:sldLayoutId id="2147484219" r:id="rId23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E11B22"/>
          </a:solidFill>
          <a:latin typeface="Arial" charset="0"/>
          <a:ea typeface="ＭＳ Ｐゴシック" pitchFamily="108" charset="-128"/>
        </a:defRPr>
      </a:lvl9pPr>
    </p:titleStyle>
    <p:bodyStyle>
      <a:lvl1pPr marL="228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914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254125" indent="-22542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"/>
        <a:defRPr sz="1600">
          <a:solidFill>
            <a:schemeClr val="tx1"/>
          </a:solidFill>
          <a:latin typeface="+mn-lt"/>
          <a:ea typeface="+mn-ea"/>
        </a:defRPr>
      </a:lvl4pPr>
      <a:lvl5pPr marL="16002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5pPr>
      <a:lvl6pPr marL="20574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46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18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29000" indent="-231775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hom.proch@aon.ca" TargetMode="External"/><Relationship Id="rId2" Type="http://schemas.openxmlformats.org/officeDocument/2006/relationships/hyperlink" Target="mailto:dave.baldoke@aon.c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23141"/>
            <a:ext cx="8229600" cy="822325"/>
          </a:xfrm>
        </p:spPr>
        <p:txBody>
          <a:bodyPr/>
          <a:lstStyle/>
          <a:p>
            <a:r>
              <a:rPr lang="en-US" dirty="0"/>
              <a:t>Alternative Risk Transfer Program</a:t>
            </a:r>
            <a:br>
              <a:rPr lang="en-US" dirty="0"/>
            </a:br>
            <a:r>
              <a:rPr lang="en-CA" sz="1800" b="0" dirty="0">
                <a:solidFill>
                  <a:srgbClr val="000000"/>
                </a:solidFill>
              </a:rPr>
              <a:t>Manitoba Non-Profit Housing Association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November 22, 2021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57200" y="5905500"/>
            <a:ext cx="6767512" cy="77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400"/>
              </a:lnSpc>
            </a:pPr>
            <a:r>
              <a:rPr lang="en-US" sz="1600" b="1" dirty="0">
                <a:solidFill>
                  <a:schemeClr val="tx1"/>
                </a:solidFill>
              </a:rPr>
              <a:t>Prepared by Commercial</a:t>
            </a:r>
            <a:r>
              <a:rPr lang="en-US" sz="1600" b="1" baseline="0" dirty="0">
                <a:solidFill>
                  <a:schemeClr val="tx1"/>
                </a:solidFill>
              </a:rPr>
              <a:t> Risk Solutions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Aon Global Risk Consulting</a:t>
            </a:r>
          </a:p>
          <a:p>
            <a:pPr>
              <a:lnSpc>
                <a:spcPts val="1400"/>
              </a:lnSpc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5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Insurance Situation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005"/>
            <a:ext cx="8229600" cy="4689012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Members purchase insurance as individual entities through various brokers and agents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Current Insurance Market is hard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Impacts all insurance lines for and classifications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Impacts on Non-Profit Housing Sector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Reduction in the number of insurers willing to offer coverage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Costs for property insurance have been escalating rapidly – particularly for wood-frame buildings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Deductibles are increasing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Coverage may be more restrictive</a:t>
            </a:r>
          </a:p>
        </p:txBody>
      </p:sp>
    </p:spTree>
    <p:extLst>
      <p:ext uri="{BB962C8B-B14F-4D97-AF65-F5344CB8AC3E}">
        <p14:creationId xmlns:p14="http://schemas.microsoft.com/office/powerpoint/2010/main" val="324681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DCB51F-7D0D-4532-B8D5-E08889A14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5546260"/>
              </p:ext>
            </p:extLst>
          </p:nvPr>
        </p:nvGraphicFramePr>
        <p:xfrm>
          <a:off x="457200" y="1144588"/>
          <a:ext cx="8229600" cy="490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F5515F5-8596-4B5B-B136-1486831F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Alternative Risk Finance ("ARF") Journey and Maturity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C498F-3B19-468F-9E1C-1B9C7F4281FD}"/>
              </a:ext>
            </a:extLst>
          </p:cNvPr>
          <p:cNvSpPr txBox="1"/>
          <p:nvPr/>
        </p:nvSpPr>
        <p:spPr>
          <a:xfrm>
            <a:off x="7768045" y="336637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416068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Benefits of a Reciprocal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005"/>
            <a:ext cx="8229600" cy="4689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reciprocal is similar to an insurance company owned by its subscribers who agree to insure each other’s risks, while meeting regulatory requirements</a:t>
            </a:r>
          </a:p>
          <a:p>
            <a:pPr marL="0" indent="0">
              <a:buNone/>
            </a:pP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Wholly owned by the subscribers and will insure the risk of its members that meet specific criteria. Which can be backed by the purchase of reinsurance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The reciprocal may provide insurance coverage to the members more cost effectively by using the purchasing power of many companies together.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can provide a greater level of cost stability than traditional insurance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Reciprocals allow the members to participate in the profit that an insurance company would normally make – can be allocated to future years costs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 for the MNPHA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8005"/>
            <a:ext cx="8229600" cy="46890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MNPHA engage Aon to review the current situation and offer a pathway for the development of an ARF solution (Completed)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Actuarial Analysis &amp; Cost Modeling of to assess program viability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Critical Mass of Members must submit insurance information to the MNPHA office for analysis (December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data includes: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Insurance Policies  (past 5 years)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Claims History for the past 5 years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Completion of actuarial analysis and report on findings (Q1, 2022)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Assessment by MNPHA Committee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Program Implementation 2022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Concerns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48811" y="1188005"/>
            <a:ext cx="8229600" cy="46890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sharing this information with my Association impact our ability to secure insurance in the future?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Who will my information be shared with?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participation in the actuarial study commit us to participation in the program?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can I obtain the requested insurance information?</a:t>
            </a:r>
          </a:p>
          <a:p>
            <a:pPr marL="3429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feel our building(s) are of better/worse quality than other members – how do I know I would get a fair deal through an Association based program?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3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CA" sz="1400" b="1" dirty="0"/>
              <a:t>Please contact either:</a:t>
            </a:r>
          </a:p>
          <a:p>
            <a:pPr marL="0" indent="0"/>
            <a:r>
              <a:rPr lang="en-CA" sz="1400" b="1" dirty="0"/>
              <a:t>Dave Baldoke - </a:t>
            </a:r>
            <a:r>
              <a:rPr lang="en-CA" sz="1400" b="1" dirty="0">
                <a:hlinkClick r:id="rId2"/>
              </a:rPr>
              <a:t>dave.baldoke@aon.ca</a:t>
            </a:r>
            <a:r>
              <a:rPr lang="en-CA" sz="1400" b="1" dirty="0"/>
              <a:t> </a:t>
            </a:r>
          </a:p>
          <a:p>
            <a:pPr marL="0" indent="0"/>
            <a:r>
              <a:rPr lang="en-CA" sz="1400" b="1" dirty="0"/>
              <a:t>Thom Proch -  </a:t>
            </a:r>
            <a:r>
              <a:rPr lang="en-CA" sz="1400" b="1" dirty="0">
                <a:hlinkClick r:id="rId3"/>
              </a:rPr>
              <a:t>thom.proch@aon.ca</a:t>
            </a:r>
            <a:endParaRPr lang="en-CA" sz="1400" b="1" dirty="0"/>
          </a:p>
          <a:p>
            <a:pPr marL="0" indent="0"/>
            <a:endParaRPr lang="en-CA" sz="1400" dirty="0"/>
          </a:p>
          <a:p>
            <a:pPr marL="0" indent="0"/>
            <a:r>
              <a:rPr lang="en-CA" sz="1400" dirty="0"/>
              <a:t>We will be happy to address any questions or concerns.</a:t>
            </a:r>
          </a:p>
          <a:p>
            <a:pPr marL="0" indent="0"/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320613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screen">
  <a:themeElements>
    <a:clrScheme name="Aon Color Scheme 2014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F0AB00"/>
      </a:accent1>
      <a:accent2>
        <a:srgbClr val="7AB800"/>
      </a:accent2>
      <a:accent3>
        <a:srgbClr val="5EB6E4"/>
      </a:accent3>
      <a:accent4>
        <a:srgbClr val="0039A6"/>
      </a:accent4>
      <a:accent5>
        <a:srgbClr val="6E267B"/>
      </a:accent5>
      <a:accent6>
        <a:srgbClr val="D3CD8B"/>
      </a:accent6>
      <a:hlink>
        <a:srgbClr val="E11B22"/>
      </a:hlink>
      <a:folHlink>
        <a:srgbClr val="E11B22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ubpages">
  <a:themeElements>
    <a:clrScheme name="an">
      <a:dk1>
        <a:srgbClr val="000000"/>
      </a:dk1>
      <a:lt1>
        <a:sysClr val="window" lastClr="FFFFFF"/>
      </a:lt1>
      <a:dk2>
        <a:srgbClr val="4D4F53"/>
      </a:dk2>
      <a:lt2>
        <a:srgbClr val="C9CAC8"/>
      </a:lt2>
      <a:accent1>
        <a:srgbClr val="FF1B22"/>
      </a:accent1>
      <a:accent2>
        <a:srgbClr val="F0AB50"/>
      </a:accent2>
      <a:accent3>
        <a:srgbClr val="7AB850"/>
      </a:accent3>
      <a:accent4>
        <a:srgbClr val="5EB6E4"/>
      </a:accent4>
      <a:accent5>
        <a:srgbClr val="0083A9"/>
      </a:accent5>
      <a:accent6>
        <a:srgbClr val="4F4C25"/>
      </a:accent6>
      <a:hlink>
        <a:srgbClr val="0039A6"/>
      </a:hlink>
      <a:folHlink>
        <a:srgbClr val="6E267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aon - pre-final guide aj.potx" id="{740FBCBF-E22F-4F1E-B004-2634FDF74E76}" vid="{3A670E7E-2942-486D-BBEE-A1DED9B933F4}"/>
    </a:ext>
  </a:extLst>
</a:theme>
</file>

<file path=ppt/theme/theme3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emplate_aon - pre-final guide aj.potx" id="{740FBCBF-E22F-4F1E-B004-2634FDF74E76}" vid="{A12E2199-AFDC-4B1B-ACD6-90F876FD428A}"/>
    </a:ext>
  </a:extLst>
</a:theme>
</file>

<file path=ppt/theme/theme4.xml><?xml version="1.0" encoding="utf-8"?>
<a:theme xmlns:a="http://schemas.openxmlformats.org/drawingml/2006/main" name="aon_a4_ppt_07_template_081910">
  <a:themeElements>
    <a:clrScheme name="Aon PPT 07 Color Scheme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D3CD8B"/>
      </a:accent1>
      <a:accent2>
        <a:srgbClr val="7AB800"/>
      </a:accent2>
      <a:accent3>
        <a:srgbClr val="00338D"/>
      </a:accent3>
      <a:accent4>
        <a:srgbClr val="0083A9"/>
      </a:accent4>
      <a:accent5>
        <a:srgbClr val="4D4F53"/>
      </a:accent5>
      <a:accent6>
        <a:srgbClr val="6EA600"/>
      </a:accent6>
      <a:hlink>
        <a:srgbClr val="00338D"/>
      </a:hlink>
      <a:folHlink>
        <a:srgbClr val="0083A9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on_a4_ppt_07_template_081910">
  <a:themeElements>
    <a:clrScheme name="Aon PPT 07 Color Scheme">
      <a:dk1>
        <a:srgbClr val="000000"/>
      </a:dk1>
      <a:lt1>
        <a:srgbClr val="FFFFFF"/>
      </a:lt1>
      <a:dk2>
        <a:srgbClr val="E11B22"/>
      </a:dk2>
      <a:lt2>
        <a:srgbClr val="4D4F53"/>
      </a:lt2>
      <a:accent1>
        <a:srgbClr val="D3CD8B"/>
      </a:accent1>
      <a:accent2>
        <a:srgbClr val="7AB800"/>
      </a:accent2>
      <a:accent3>
        <a:srgbClr val="00338D"/>
      </a:accent3>
      <a:accent4>
        <a:srgbClr val="0083A9"/>
      </a:accent4>
      <a:accent5>
        <a:srgbClr val="4D4F53"/>
      </a:accent5>
      <a:accent6>
        <a:srgbClr val="6EA600"/>
      </a:accent6>
      <a:hlink>
        <a:srgbClr val="00338D"/>
      </a:hlink>
      <a:folHlink>
        <a:srgbClr val="0083A9"/>
      </a:folHlink>
    </a:clrScheme>
    <a:fontScheme name="Aon_PowerPoint_Template_NoImage-3-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08" charset="-128"/>
          </a:defRPr>
        </a:defPPr>
      </a:lstStyle>
    </a:lnDef>
  </a:objectDefaults>
  <a:extraClrSchemeLst>
    <a:extraClrScheme>
      <a:clrScheme name="Aon_PowerPoint_Template_NoImage-3-0 1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C9CAC8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1E1E0"/>
        </a:accent5>
        <a:accent6>
          <a:srgbClr val="6EA600"/>
        </a:accent6>
        <a:hlink>
          <a:srgbClr val="F0AB00"/>
        </a:hlink>
        <a:folHlink>
          <a:srgbClr val="D3CD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8DBBD8FC593488FE30FBB223595F8" ma:contentTypeVersion="13" ma:contentTypeDescription="Create a new document." ma:contentTypeScope="" ma:versionID="baf58eacd1d0a1f564271f1e51069934">
  <xsd:schema xmlns:xsd="http://www.w3.org/2001/XMLSchema" xmlns:xs="http://www.w3.org/2001/XMLSchema" xmlns:p="http://schemas.microsoft.com/office/2006/metadata/properties" xmlns:ns2="9eeb0138-6b26-4a13-b778-84325c867b00" xmlns:ns3="78f39786-cce9-46c4-9a01-090f58fc90d3" targetNamespace="http://schemas.microsoft.com/office/2006/metadata/properties" ma:root="true" ma:fieldsID="e2b978bdc03531d7d28a7f75c1320b5e" ns2:_="" ns3:_="">
    <xsd:import namespace="9eeb0138-6b26-4a13-b778-84325c867b00"/>
    <xsd:import namespace="78f39786-cce9-46c4-9a01-090f58fc90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b0138-6b26-4a13-b778-84325c867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39786-cce9-46c4-9a01-090f58fc90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641673-4F36-4678-946F-BDF136732F65}"/>
</file>

<file path=customXml/itemProps2.xml><?xml version="1.0" encoding="utf-8"?>
<ds:datastoreItem xmlns:ds="http://schemas.openxmlformats.org/officeDocument/2006/customXml" ds:itemID="{505252ED-16E6-4A76-AC32-656084B652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CD495-4625-48EC-916F-E672D87FEDCE}">
  <ds:schemaRefs>
    <ds:schemaRef ds:uri="http://schemas.microsoft.com/office/2006/metadata/properties"/>
    <ds:schemaRef ds:uri="9f68272f-692b-4d5f-9cde-9101db7ca62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637990bf-2a71-418c-a470-307fcfb68c3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On-screen Show (4:3)</PresentationFormat>
  <Paragraphs>80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Wingdings</vt:lpstr>
      <vt:lpstr>presentation_screen</vt:lpstr>
      <vt:lpstr>1_subpages</vt:lpstr>
      <vt:lpstr>divider</vt:lpstr>
      <vt:lpstr>aon_a4_ppt_07_template_081910</vt:lpstr>
      <vt:lpstr>1_aon_a4_ppt_07_template_081910</vt:lpstr>
      <vt:lpstr>think-cell Slide</vt:lpstr>
      <vt:lpstr>Alternative Risk Transfer Program Manitoba Non-Profit Housing Association</vt:lpstr>
      <vt:lpstr>Current Insurance Situation</vt:lpstr>
      <vt:lpstr>The Alternative Risk Finance ("ARF") Journey and Maturity</vt:lpstr>
      <vt:lpstr>Potential Benefits of a Reciprocal</vt:lpstr>
      <vt:lpstr>Next Steps for the MNPHA</vt:lpstr>
      <vt:lpstr>Common Concerns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2021-06-21T02:44:57Z</dcterms:created>
  <dcterms:modified xsi:type="dcterms:W3CDTF">2021-11-24T16:01:33Z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0x010100E1F8DBBD8FC593488FE30FBB223595F8</vt:lpwstr>
  </property>
</Properties>
</file>