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7" r:id="rId3"/>
    <p:sldId id="260" r:id="rId4"/>
    <p:sldId id="278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0EB440-974F-4CAB-A5F4-D4127E1DDACF}">
          <p14:sldIdLst>
            <p14:sldId id="256"/>
            <p14:sldId id="277"/>
            <p14:sldId id="260"/>
            <p14:sldId id="278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k Lyn" initials="KL" lastIdx="1" clrIdx="0">
    <p:extLst>
      <p:ext uri="{19B8F6BF-5375-455C-9EA6-DF929625EA0E}">
        <p15:presenceInfo xmlns:p15="http://schemas.microsoft.com/office/powerpoint/2012/main" userId="32568553551d7f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C1"/>
    <a:srgbClr val="0062C1"/>
    <a:srgbClr val="0165C3"/>
    <a:srgbClr val="00326C"/>
    <a:srgbClr val="00316B"/>
    <a:srgbClr val="015FBE"/>
    <a:srgbClr val="0062C0"/>
    <a:srgbClr val="0060BF"/>
    <a:srgbClr val="003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0F78F-60E8-4C22-9358-B136ED849952}" v="14" dt="2021-11-17T16:34:31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039" autoAdjust="0"/>
  </p:normalViewPr>
  <p:slideViewPr>
    <p:cSldViewPr snapToGrid="0">
      <p:cViewPr varScale="1">
        <p:scale>
          <a:sx n="70" d="100"/>
          <a:sy n="70" d="100"/>
        </p:scale>
        <p:origin x="11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037DE-C9B3-4246-A02A-8B11DE47BD32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C1709-46D1-4F91-987A-943EE2F7869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62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are the developers of </a:t>
            </a:r>
            <a:r>
              <a:rPr lang="en-CA" dirty="0" err="1"/>
              <a:t>NewViews</a:t>
            </a:r>
            <a:r>
              <a:rPr lang="en-CA" dirty="0"/>
              <a:t> for Non-Profit Housing, which is a Property Management Software solution specifically designed for the Non-Profit Housing Sector.  This software integrates all property management features and functionality seamlessly within one program.  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1709-46D1-4F91-987A-943EE2F7869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74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 has comprehensive accounting functionality customized for Non-Profit Housing Providers.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1709-46D1-4F91-987A-943EE2F7869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46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software also has a Robust Maintenance and Work Order Management!</a:t>
            </a:r>
          </a:p>
          <a:p>
            <a:endParaRPr lang="en-CA" dirty="0"/>
          </a:p>
          <a:p>
            <a:r>
              <a:rPr lang="en-CA" dirty="0"/>
              <a:t>We track maintenance done to individual units or by Category.  </a:t>
            </a:r>
          </a:p>
          <a:p>
            <a:endParaRPr lang="en-CA" dirty="0"/>
          </a:p>
          <a:p>
            <a:r>
              <a:rPr lang="en-CA" dirty="0"/>
              <a:t>There is also have a work order app which allows you to create, assign, and schedule work orders.   The app can be access from a computer, tablet or phone.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1709-46D1-4F91-987A-943EE2F7869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217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C1709-46D1-4F91-987A-943EE2F7869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9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F772-D22F-408F-AC21-87E51A291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75359-0B3C-498C-8278-D00933B8B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F7A0D-1D36-4E09-B732-B03D855B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FEA50-EC86-49E0-B879-82AF430C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154EC-8E49-4DCF-A2B7-F41C44B1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77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5358-243C-47E9-965C-A5AF9E59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183A9-19A9-494E-9A94-5EC664068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4421A-98A1-4300-AE97-1421EAA8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7E12A-48AE-43E4-A396-72DED1D0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8F539-E21E-4E08-81C6-72916506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41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62CE3-6AE0-4399-BD10-AE2AF6842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C4F93-A4F4-444F-8DCF-9B64DC0A0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D2E8D-A9B8-48F7-8797-33450096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BBF9C-DFB1-4362-8041-8454BD7F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56FA8-C522-48D6-BA79-CAF18E76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1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72ED-EC7F-409D-ABFE-57408D9D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28537-8C0A-4C00-BBA7-3E7909C81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1C51F-CA1D-4629-BA6C-D62EB897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B8AC4-1A9B-4EDB-99B0-DF57B79A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28BF6-4995-4CD6-9667-8F3864F5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67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851C-0BC7-4998-8EFD-47211304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3A8C2-A1E3-475F-8885-544A3C43F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3C5A-FF16-46D0-A939-8EE0DF0F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EF5FB-4CA4-4540-8A93-718B79EB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8540B-E759-4BEC-81F1-82819923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37EA-7735-4153-AFBF-3CD0E5B9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443E-2E74-41F9-8D8D-0414FA47E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6CFAA-5DD6-421B-9F28-0ECBA7F5E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450E7-61CD-4FEE-A60F-967908EB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E5044-A3B9-471E-818E-F968D62B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D509F-780C-448E-B942-B61F9B19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00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BDD6-7306-4EEB-A25A-B4BC0DD0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65709-240D-41D9-91BC-7C95E5566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3E075-60E7-423A-AADB-1E9C8F782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3AFE3-7327-482C-A8D6-E12A81DCF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CBA47-4D70-470C-944C-65C4AE63E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36BB0-5BB5-4E89-8902-5DF615D3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62358-A06A-471A-B0D0-E5B03D25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7D1153-B8FA-4A48-8586-CE186292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33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93C4-695D-4B34-9E64-FA163AB4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E0251-0F49-4B5A-A966-A915C999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4D813-3689-4783-9B0D-C7913F0C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3881F-5296-4768-8ACF-2B70EF5D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42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C411B-B8E6-43E3-B6E8-48F9BD42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03311-F9CC-493F-AA78-B559D837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6A328-68B4-4418-9A16-F053E6D2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2220-B0A4-40FD-B43F-2135F95E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8FC8-0C44-46EB-A0FD-9AEE63B8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91861-1481-4740-9020-94E55C713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310E-85F6-41F7-B60D-EC710D4C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85C5C-B4AE-4DAB-A339-C95EDBA88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15609-E85E-4410-8351-19E25F90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95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6D86-5065-40AF-8346-53F69780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93120-3AE5-457F-BF80-56FD7D992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D02A1-352C-44AF-AA43-ADFB14614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9440A-3511-4D45-BAD1-0ECFBE28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D883B-BC27-4D61-AA6E-F4BEC6DC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30AAC-EE79-4382-A905-64DCF0F3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01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4C4E7-6105-48BE-B3C8-47FF7EFA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DCF32-A74F-48B2-B867-B8BB9534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7DD7-FFDB-4150-9881-2B226E651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1A12F-4C17-4944-87FC-E7F43C28A8D9}" type="datetimeFigureOut">
              <a:rPr lang="en-CA" smtClean="0"/>
              <a:pPr/>
              <a:t>2021-12-03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4A277-6604-4FBA-9AB0-56EBB4FE6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F9C8B-B16B-4308-AE95-2A819535C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08D27-895C-45FC-A69B-ACE73A9844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64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mailto:info@qwpage.com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newview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7003F1-9540-478C-A97B-32D4465EA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346" y="944881"/>
            <a:ext cx="7020448" cy="2621280"/>
          </a:xfrm>
        </p:spPr>
        <p:txBody>
          <a:bodyPr>
            <a:noAutofit/>
          </a:bodyPr>
          <a:lstStyle/>
          <a:p>
            <a:r>
              <a:rPr lang="en-CA" sz="5400" b="1" dirty="0">
                <a:solidFill>
                  <a:srgbClr val="0060BF"/>
                </a:solidFill>
              </a:rPr>
              <a:t>Property Management Solution for Non-Profit Housing Providers</a:t>
            </a:r>
          </a:p>
        </p:txBody>
      </p:sp>
      <p:pic>
        <p:nvPicPr>
          <p:cNvPr id="1026" name="Picture 2" descr="NVNPH logo">
            <a:extLst>
              <a:ext uri="{FF2B5EF4-FFF2-40B4-BE49-F238E27FC236}">
                <a16:creationId xmlns:a16="http://schemas.microsoft.com/office/drawing/2014/main" id="{6CEB4C52-2CEA-47C4-888B-96CD8789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548" y="5571391"/>
            <a:ext cx="3171486" cy="7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8B193D-14CB-4BE4-8FC6-ED2D4B0E01F7}"/>
              </a:ext>
            </a:extLst>
          </p:cNvPr>
          <p:cNvSpPr/>
          <p:nvPr/>
        </p:nvSpPr>
        <p:spPr>
          <a:xfrm>
            <a:off x="-1" y="-1"/>
            <a:ext cx="857251" cy="6838951"/>
          </a:xfrm>
          <a:prstGeom prst="rect">
            <a:avLst/>
          </a:prstGeom>
          <a:solidFill>
            <a:srgbClr val="0062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8BED4-FF90-4F44-A429-5CC2DF367144}"/>
              </a:ext>
            </a:extLst>
          </p:cNvPr>
          <p:cNvSpPr txBox="1"/>
          <p:nvPr/>
        </p:nvSpPr>
        <p:spPr>
          <a:xfrm>
            <a:off x="1166551" y="5571391"/>
            <a:ext cx="634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326D"/>
                </a:solidFill>
              </a:rPr>
              <a:t>Kirk Lyn, Director of Marketing and Business Development</a:t>
            </a:r>
          </a:p>
          <a:p>
            <a:r>
              <a:rPr lang="en-CA" dirty="0">
                <a:solidFill>
                  <a:srgbClr val="00326D"/>
                </a:solidFill>
              </a:rPr>
              <a:t>Q.W. Page Associates Inc. (NewViews for Non-Profit Housing)</a:t>
            </a:r>
          </a:p>
          <a:p>
            <a:r>
              <a:rPr lang="en-CA" dirty="0">
                <a:solidFill>
                  <a:srgbClr val="00326D"/>
                </a:solidFill>
              </a:rPr>
              <a:t>Monday, November 22, 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7C2E6B-7B71-4338-99AD-723A0B1BAC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551" y="1119185"/>
            <a:ext cx="29146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8B193D-14CB-4BE4-8FC6-ED2D4B0E01F7}"/>
              </a:ext>
            </a:extLst>
          </p:cNvPr>
          <p:cNvSpPr/>
          <p:nvPr/>
        </p:nvSpPr>
        <p:spPr>
          <a:xfrm>
            <a:off x="0" y="-1"/>
            <a:ext cx="390525" cy="6838951"/>
          </a:xfrm>
          <a:prstGeom prst="rect">
            <a:avLst/>
          </a:prstGeom>
          <a:solidFill>
            <a:srgbClr val="006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5F759-3CCB-4826-8F64-D75D8A332C1B}"/>
              </a:ext>
            </a:extLst>
          </p:cNvPr>
          <p:cNvSpPr txBox="1"/>
          <p:nvPr/>
        </p:nvSpPr>
        <p:spPr>
          <a:xfrm>
            <a:off x="5130800" y="1787408"/>
            <a:ext cx="6825753" cy="448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65C3"/>
              </a:buClr>
              <a:buSzPct val="100000"/>
            </a:pPr>
            <a:r>
              <a:rPr lang="en-US" sz="2800" dirty="0">
                <a:solidFill>
                  <a:srgbClr val="0062C1"/>
                </a:solidFill>
              </a:rPr>
              <a:t>Includes: </a:t>
            </a:r>
          </a:p>
          <a:p>
            <a:pPr marL="5588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Housing charge register</a:t>
            </a:r>
          </a:p>
          <a:p>
            <a:pPr marL="5588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Subsidy tracking</a:t>
            </a:r>
          </a:p>
          <a:p>
            <a:pPr marL="5588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Arrears reporting</a:t>
            </a:r>
          </a:p>
          <a:p>
            <a:pPr marL="5588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Automatic GST rebate calculations</a:t>
            </a:r>
          </a:p>
          <a:p>
            <a:pPr marL="5588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Electronic Funds Transfer (EFT), direct deposit and Pre-Authorized Debit (PAD) </a:t>
            </a:r>
          </a:p>
          <a:p>
            <a:pPr marL="5588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Full history for each tenant and unit</a:t>
            </a:r>
          </a:p>
          <a:p>
            <a:pPr marL="55880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Payroll</a:t>
            </a:r>
          </a:p>
        </p:txBody>
      </p:sp>
      <p:pic>
        <p:nvPicPr>
          <p:cNvPr id="8" name="Picture 2" descr="NVNPH logo">
            <a:extLst>
              <a:ext uri="{FF2B5EF4-FFF2-40B4-BE49-F238E27FC236}">
                <a16:creationId xmlns:a16="http://schemas.microsoft.com/office/drawing/2014/main" id="{991FFB32-CC92-4A00-8BA9-B0A170B1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6539" y="6282614"/>
            <a:ext cx="2021134" cy="4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FE908-8112-40E4-8636-6C725638FBBB}"/>
              </a:ext>
            </a:extLst>
          </p:cNvPr>
          <p:cNvSpPr/>
          <p:nvPr/>
        </p:nvSpPr>
        <p:spPr>
          <a:xfrm>
            <a:off x="528320" y="168138"/>
            <a:ext cx="11499353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4400" dirty="0">
                <a:solidFill>
                  <a:srgbClr val="0061C1"/>
                </a:solidFill>
              </a:rPr>
              <a:t>Comprehensive Accounting Functionality Customized for Non-Profit Housing Providers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4B81A60-4414-4899-823B-C44E04976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89" y="1238290"/>
            <a:ext cx="5766532" cy="57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3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7421E69-3155-4F94-9423-A2DAD0CAB22C}"/>
              </a:ext>
            </a:extLst>
          </p:cNvPr>
          <p:cNvSpPr txBox="1"/>
          <p:nvPr/>
        </p:nvSpPr>
        <p:spPr>
          <a:xfrm>
            <a:off x="4988560" y="1805730"/>
            <a:ext cx="68072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Work order management – create, assign, modify and track work orders.</a:t>
            </a:r>
          </a:p>
          <a:p>
            <a:pPr marL="5588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Integrated Work Orders app for remote access with mobile devices. </a:t>
            </a:r>
          </a:p>
          <a:p>
            <a:pPr marL="5588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Plan and schedule preventative maintenance.</a:t>
            </a:r>
          </a:p>
          <a:p>
            <a:pPr marL="5588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Detailed analytics and reporting - track maintenance by work orders, unit, tenant, category, vendor and/or maintenance staff.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6B36EF-64B2-48F1-B42D-72489CC105C5}"/>
              </a:ext>
            </a:extLst>
          </p:cNvPr>
          <p:cNvSpPr/>
          <p:nvPr/>
        </p:nvSpPr>
        <p:spPr>
          <a:xfrm>
            <a:off x="0" y="-1"/>
            <a:ext cx="390525" cy="6838951"/>
          </a:xfrm>
          <a:prstGeom prst="rect">
            <a:avLst/>
          </a:prstGeom>
          <a:solidFill>
            <a:srgbClr val="006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2" descr="NVNPH logo">
            <a:extLst>
              <a:ext uri="{FF2B5EF4-FFF2-40B4-BE49-F238E27FC236}">
                <a16:creationId xmlns:a16="http://schemas.microsoft.com/office/drawing/2014/main" id="{423AF95F-C0DE-4DB1-A215-4D7B13AB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6539" y="6282614"/>
            <a:ext cx="2021134" cy="4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person, person, trouser, posing&#10;&#10;Description automatically generated">
            <a:extLst>
              <a:ext uri="{FF2B5EF4-FFF2-40B4-BE49-F238E27FC236}">
                <a16:creationId xmlns:a16="http://schemas.microsoft.com/office/drawing/2014/main" id="{7C3C837F-470D-478B-94CE-08A8A524F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24" y="3431382"/>
            <a:ext cx="2411032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grass, outdoor, person, hydrant&#10;&#10;Description automatically generated">
            <a:extLst>
              <a:ext uri="{FF2B5EF4-FFF2-40B4-BE49-F238E27FC236}">
                <a16:creationId xmlns:a16="http://schemas.microsoft.com/office/drawing/2014/main" id="{C39A502A-8671-4CA4-8B03-00596D0455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" y="4964457"/>
            <a:ext cx="240702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5517E4-ED3E-4865-9907-68FEB0784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36" y="1905127"/>
            <a:ext cx="2437720" cy="162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picture containing indoor&#10;&#10;Description automatically generated">
            <a:extLst>
              <a:ext uri="{FF2B5EF4-FFF2-40B4-BE49-F238E27FC236}">
                <a16:creationId xmlns:a16="http://schemas.microsoft.com/office/drawing/2014/main" id="{AE02EB88-FB6D-4DE2-8F47-259E6D1928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340" y="1905127"/>
            <a:ext cx="2032644" cy="257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Text&#10;&#10;Description automatically generated with low confidence">
            <a:extLst>
              <a:ext uri="{FF2B5EF4-FFF2-40B4-BE49-F238E27FC236}">
                <a16:creationId xmlns:a16="http://schemas.microsoft.com/office/drawing/2014/main" id="{CFF239D8-E217-4377-A25A-C37EF75666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339" y="4447126"/>
            <a:ext cx="2021133" cy="209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F7F177-2030-4E68-A286-40AA6B6CAF2F}"/>
              </a:ext>
            </a:extLst>
          </p:cNvPr>
          <p:cNvSpPr/>
          <p:nvPr/>
        </p:nvSpPr>
        <p:spPr>
          <a:xfrm>
            <a:off x="528320" y="168138"/>
            <a:ext cx="11499353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4400" spc="-150" dirty="0">
                <a:solidFill>
                  <a:srgbClr val="0061C1"/>
                </a:solidFill>
              </a:rPr>
              <a:t>Robust Maintenance and Work Order Management</a:t>
            </a:r>
          </a:p>
          <a:p>
            <a:pPr algn="ctr"/>
            <a:r>
              <a:rPr lang="en-CA" sz="4400" spc="-150" dirty="0">
                <a:solidFill>
                  <a:srgbClr val="0061C1"/>
                </a:solidFill>
              </a:rPr>
              <a:t>With Work Orders App</a:t>
            </a:r>
          </a:p>
        </p:txBody>
      </p:sp>
    </p:spTree>
    <p:extLst>
      <p:ext uri="{BB962C8B-B14F-4D97-AF65-F5344CB8AC3E}">
        <p14:creationId xmlns:p14="http://schemas.microsoft.com/office/powerpoint/2010/main" val="127702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8B193D-14CB-4BE4-8FC6-ED2D4B0E01F7}"/>
              </a:ext>
            </a:extLst>
          </p:cNvPr>
          <p:cNvSpPr/>
          <p:nvPr/>
        </p:nvSpPr>
        <p:spPr>
          <a:xfrm>
            <a:off x="0" y="-1"/>
            <a:ext cx="390525" cy="6838951"/>
          </a:xfrm>
          <a:prstGeom prst="rect">
            <a:avLst/>
          </a:prstGeom>
          <a:solidFill>
            <a:srgbClr val="006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2" descr="NVNPH logo">
            <a:extLst>
              <a:ext uri="{FF2B5EF4-FFF2-40B4-BE49-F238E27FC236}">
                <a16:creationId xmlns:a16="http://schemas.microsoft.com/office/drawing/2014/main" id="{991FFB32-CC92-4A00-8BA9-B0A170B1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6539" y="6282614"/>
            <a:ext cx="2021134" cy="4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FE908-8112-40E4-8636-6C725638FBBB}"/>
              </a:ext>
            </a:extLst>
          </p:cNvPr>
          <p:cNvSpPr/>
          <p:nvPr/>
        </p:nvSpPr>
        <p:spPr>
          <a:xfrm>
            <a:off x="528320" y="168138"/>
            <a:ext cx="1149935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4400" dirty="0">
                <a:solidFill>
                  <a:srgbClr val="0061C1"/>
                </a:solidFill>
              </a:rPr>
              <a:t>Other Functionality..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4C8E79-91CA-46F0-819B-A2A5D6010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562" y="3302000"/>
            <a:ext cx="3170252" cy="305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8FB890-6C13-43FD-AD01-C8A45FEDB39C}"/>
              </a:ext>
            </a:extLst>
          </p:cNvPr>
          <p:cNvSpPr txBox="1"/>
          <p:nvPr/>
        </p:nvSpPr>
        <p:spPr>
          <a:xfrm>
            <a:off x="4775202" y="1255606"/>
            <a:ext cx="68072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Record and track additional information for units (e.g. pets, parking, emergency contacts).</a:t>
            </a:r>
          </a:p>
          <a:p>
            <a:pPr marL="5588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Generate and send personalized forms and notices via email (e.g. Notice of Housing Charges, Notice of Annual Eligibility Review, rent receipts, </a:t>
            </a:r>
            <a:r>
              <a:rPr lang="en-US" sz="2800" dirty="0" err="1">
                <a:solidFill>
                  <a:srgbClr val="0062C1"/>
                </a:solidFill>
              </a:rPr>
              <a:t>paycheque</a:t>
            </a:r>
            <a:r>
              <a:rPr lang="en-US" sz="2800" dirty="0">
                <a:solidFill>
                  <a:srgbClr val="0062C1"/>
                </a:solidFill>
              </a:rPr>
              <a:t> advisories, etc.)</a:t>
            </a:r>
          </a:p>
          <a:p>
            <a:pPr marL="558800" lvl="0" indent="-457200" algn="l" rtl="0">
              <a:spcBef>
                <a:spcPts val="1200"/>
              </a:spcBef>
              <a:spcAft>
                <a:spcPts val="0"/>
              </a:spcAft>
              <a:buClr>
                <a:srgbClr val="0165C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2C1"/>
                </a:solidFill>
              </a:rPr>
              <a:t>Calculate RGI subsidy for Federal Programs (FCHI-2, Section 95, ILM)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B14312-46BD-4C86-9C98-324DA8BBA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2023331"/>
            <a:ext cx="2436910" cy="24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7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D7F141-B482-49F8-9FD5-9F65A8988221}"/>
              </a:ext>
            </a:extLst>
          </p:cNvPr>
          <p:cNvSpPr txBox="1"/>
          <p:nvPr/>
        </p:nvSpPr>
        <p:spPr>
          <a:xfrm>
            <a:off x="2894863" y="2646142"/>
            <a:ext cx="6402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>
                <a:solidFill>
                  <a:srgbClr val="0062C1"/>
                </a:solidFill>
                <a:latin typeface="+mj-lt"/>
              </a:rPr>
              <a:t>For more information: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D567B-252D-4D52-9E0C-2A8C5AA6C2AC}"/>
              </a:ext>
            </a:extLst>
          </p:cNvPr>
          <p:cNvSpPr txBox="1"/>
          <p:nvPr/>
        </p:nvSpPr>
        <p:spPr>
          <a:xfrm>
            <a:off x="4991158" y="3562956"/>
            <a:ext cx="4112202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600" b="1" dirty="0">
                <a:solidFill>
                  <a:srgbClr val="0062C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newviews.com</a:t>
            </a:r>
            <a:endParaRPr lang="en-CA" sz="3600" b="1" dirty="0">
              <a:solidFill>
                <a:srgbClr val="0062C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CA" sz="3600" b="1" dirty="0">
                <a:solidFill>
                  <a:srgbClr val="0062C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info@qwpage.com</a:t>
            </a:r>
            <a:endParaRPr lang="en-CA" sz="3600" b="1" dirty="0">
              <a:solidFill>
                <a:srgbClr val="0062C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CA" sz="3600" b="1" dirty="0">
                <a:solidFill>
                  <a:srgbClr val="0062C1"/>
                </a:solidFill>
                <a:latin typeface="+mj-lt"/>
              </a:rPr>
              <a:t>1-800-267-7243</a:t>
            </a:r>
          </a:p>
        </p:txBody>
      </p:sp>
      <p:pic>
        <p:nvPicPr>
          <p:cNvPr id="8" name="Picture 2" descr="NVNPH logo">
            <a:extLst>
              <a:ext uri="{FF2B5EF4-FFF2-40B4-BE49-F238E27FC236}">
                <a16:creationId xmlns:a16="http://schemas.microsoft.com/office/drawing/2014/main" id="{3413A17E-1644-445A-A2A4-EC7F4719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0339" y="494152"/>
            <a:ext cx="6891321" cy="16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66DC2C-5A42-409F-8375-66B88DBE2705}"/>
              </a:ext>
            </a:extLst>
          </p:cNvPr>
          <p:cNvSpPr/>
          <p:nvPr/>
        </p:nvSpPr>
        <p:spPr>
          <a:xfrm>
            <a:off x="0" y="-1"/>
            <a:ext cx="390525" cy="6838951"/>
          </a:xfrm>
          <a:prstGeom prst="rect">
            <a:avLst/>
          </a:prstGeom>
          <a:solidFill>
            <a:srgbClr val="006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" name="Graphic 2" descr="Internet outline">
            <a:extLst>
              <a:ext uri="{FF2B5EF4-FFF2-40B4-BE49-F238E27FC236}">
                <a16:creationId xmlns:a16="http://schemas.microsoft.com/office/drawing/2014/main" id="{9F437BF9-3192-4769-AD18-E2C180337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6868" y="3652520"/>
            <a:ext cx="914400" cy="914400"/>
          </a:xfrm>
          <a:prstGeom prst="rect">
            <a:avLst/>
          </a:prstGeom>
        </p:spPr>
      </p:pic>
      <p:pic>
        <p:nvPicPr>
          <p:cNvPr id="10" name="Graphic 9" descr="Email outline">
            <a:extLst>
              <a:ext uri="{FF2B5EF4-FFF2-40B4-BE49-F238E27FC236}">
                <a16:creationId xmlns:a16="http://schemas.microsoft.com/office/drawing/2014/main" id="{C89516F2-AEDD-4D3D-B354-E4C714EA37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1982" y="4552469"/>
            <a:ext cx="743852" cy="743852"/>
          </a:xfrm>
          <a:prstGeom prst="rect">
            <a:avLst/>
          </a:prstGeom>
        </p:spPr>
      </p:pic>
      <p:pic>
        <p:nvPicPr>
          <p:cNvPr id="14" name="Graphic 13" descr="Speaker phone outline">
            <a:extLst>
              <a:ext uri="{FF2B5EF4-FFF2-40B4-BE49-F238E27FC236}">
                <a16:creationId xmlns:a16="http://schemas.microsoft.com/office/drawing/2014/main" id="{FDC79006-CDB6-4F1A-A2C2-1B4C8F711F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20111" y="5360192"/>
            <a:ext cx="83099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8DBBD8FC593488FE30FBB223595F8" ma:contentTypeVersion="13" ma:contentTypeDescription="Create a new document." ma:contentTypeScope="" ma:versionID="baf58eacd1d0a1f564271f1e51069934">
  <xsd:schema xmlns:xsd="http://www.w3.org/2001/XMLSchema" xmlns:xs="http://www.w3.org/2001/XMLSchema" xmlns:p="http://schemas.microsoft.com/office/2006/metadata/properties" xmlns:ns2="9eeb0138-6b26-4a13-b778-84325c867b00" xmlns:ns3="78f39786-cce9-46c4-9a01-090f58fc90d3" targetNamespace="http://schemas.microsoft.com/office/2006/metadata/properties" ma:root="true" ma:fieldsID="e2b978bdc03531d7d28a7f75c1320b5e" ns2:_="" ns3:_="">
    <xsd:import namespace="9eeb0138-6b26-4a13-b778-84325c867b00"/>
    <xsd:import namespace="78f39786-cce9-46c4-9a01-090f58fc90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b0138-6b26-4a13-b778-84325c867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39786-cce9-46c4-9a01-090f58fc90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3FA5E8-78D3-4FD7-8B9F-4658D0688BF9}"/>
</file>

<file path=customXml/itemProps2.xml><?xml version="1.0" encoding="utf-8"?>
<ds:datastoreItem xmlns:ds="http://schemas.openxmlformats.org/officeDocument/2006/customXml" ds:itemID="{E31C7E19-EDF0-4B4B-87FD-388202721C5F}"/>
</file>

<file path=customXml/itemProps3.xml><?xml version="1.0" encoding="utf-8"?>
<ds:datastoreItem xmlns:ds="http://schemas.openxmlformats.org/officeDocument/2006/customXml" ds:itemID="{EF68DB7F-3D09-439F-9B0A-C8215F87450F}"/>
</file>

<file path=docProps/app.xml><?xml version="1.0" encoding="utf-8"?>
<Properties xmlns="http://schemas.openxmlformats.org/officeDocument/2006/extended-properties" xmlns:vt="http://schemas.openxmlformats.org/officeDocument/2006/docPropsVTypes">
  <TotalTime>6135</TotalTime>
  <Words>337</Words>
  <Application>Microsoft Office PowerPoint</Application>
  <PresentationFormat>Widescreen</PresentationFormat>
  <Paragraphs>38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Property Management Solution for Non-Profit Housing Providers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Lyn</dc:creator>
  <cp:lastModifiedBy>Bailey Wall</cp:lastModifiedBy>
  <cp:revision>31</cp:revision>
  <dcterms:created xsi:type="dcterms:W3CDTF">2021-05-19T21:18:23Z</dcterms:created>
  <dcterms:modified xsi:type="dcterms:W3CDTF">2021-12-03T12:24:55Z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0x010100E1F8DBBD8FC593488FE30FBB223595F8</vt:lpwstr>
  </property>
</Properties>
</file>